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8"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5" r:id="rId17"/>
    <p:sldId id="274" r:id="rId18"/>
    <p:sldId id="279" r:id="rId19"/>
    <p:sldId id="280"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40F"/>
    <a:srgbClr val="86046A"/>
    <a:srgbClr val="D15D9F"/>
    <a:srgbClr val="9E71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9C43C-D4BD-4AA5-85A1-93F808E718FD}"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F2A22-E8F2-46BA-93FC-CAB31F8BB0FD}" type="slidenum">
              <a:rPr lang="en-US" smtClean="0"/>
              <a:pPr/>
              <a:t>‹#›</a:t>
            </a:fld>
            <a:endParaRPr lang="en-US"/>
          </a:p>
        </p:txBody>
      </p:sp>
    </p:spTree>
    <p:extLst>
      <p:ext uri="{BB962C8B-B14F-4D97-AF65-F5344CB8AC3E}">
        <p14:creationId xmlns:p14="http://schemas.microsoft.com/office/powerpoint/2010/main" xmlns="" val="89398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D12515-4DFE-4D60-8461-709679BE18F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515-4DFE-4D60-8461-709679BE18F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D12515-4DFE-4D60-8461-709679BE18F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FAF41-10FD-4E55-9EA9-2C531DAFEF5C}"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12515-4DFE-4D60-8461-709679BE18F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FAF41-10FD-4E55-9EA9-2C531DAFEF5C}"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12515-4DFE-4D60-8461-709679BE18F2}"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D12515-4DFE-4D60-8461-709679BE18F2}"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FAF41-10FD-4E55-9EA9-2C531DAFEF5C}"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D12515-4DFE-4D60-8461-709679BE18F2}"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12515-4DFE-4D60-8461-709679BE18F2}"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BD12515-4DFE-4D60-8461-709679BE18F2}"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FAF41-10FD-4E55-9EA9-2C531DAFEF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D12515-4DFE-4D60-8461-709679BE18F2}"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FAF41-10FD-4E55-9EA9-2C531DAFEF5C}"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12515-4DFE-4D60-8461-709679BE18F2}"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FAF41-10FD-4E55-9EA9-2C531DAFEF5C}"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BD12515-4DFE-4D60-8461-709679BE18F2}" type="datetimeFigureOut">
              <a:rPr lang="en-US" smtClean="0"/>
              <a:pPr/>
              <a:t>12/1/2015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30FAF41-10FD-4E55-9EA9-2C531DAFEF5C}"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406"/>
            <a:ext cx="9144000" cy="6857999"/>
          </a:xfrm>
          <a:prstGeom prst="rect">
            <a:avLst/>
          </a:prstGeom>
        </p:spPr>
      </p:pic>
      <p:sp>
        <p:nvSpPr>
          <p:cNvPr id="5" name="Rectangle 4"/>
          <p:cNvSpPr/>
          <p:nvPr/>
        </p:nvSpPr>
        <p:spPr>
          <a:xfrm>
            <a:off x="990600" y="2967335"/>
            <a:ext cx="7619999" cy="1754326"/>
          </a:xfrm>
          <a:prstGeom prst="rect">
            <a:avLst/>
          </a:prstGeom>
          <a:noFill/>
        </p:spPr>
        <p:txBody>
          <a:bodyPr wrap="squar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THẦY CÔ ĐẾN DỰ TIẾT HỌC</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2390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lstStyle/>
          <a:p>
            <a:r>
              <a:rPr lang="en-US">
                <a:latin typeface="Times New Roman" pitchFamily="18" charset="0"/>
                <a:cs typeface="Times New Roman" pitchFamily="18" charset="0"/>
              </a:rPr>
              <a:t>II. Tìm hiểu văn bản</a:t>
            </a:r>
            <a:endParaRPr lang="en-US"/>
          </a:p>
        </p:txBody>
      </p:sp>
      <p:sp>
        <p:nvSpPr>
          <p:cNvPr id="6" name="Text Placeholder 5"/>
          <p:cNvSpPr>
            <a:spLocks noGrp="1"/>
          </p:cNvSpPr>
          <p:nvPr>
            <p:ph type="body" idx="1"/>
          </p:nvPr>
        </p:nvSpPr>
        <p:spPr>
          <a:xfrm>
            <a:off x="787908" y="1602051"/>
            <a:ext cx="3822192" cy="456274"/>
          </a:xfrm>
        </p:spPr>
        <p:txBody>
          <a:bodyPr>
            <a:normAutofit lnSpcReduction="10000"/>
          </a:bodyPr>
          <a:lstStyle/>
          <a:p>
            <a:r>
              <a:rPr lang="en-US" b="1" smtClean="0">
                <a:latin typeface="Times New Roman" pitchFamily="18" charset="0"/>
                <a:cs typeface="Times New Roman" pitchFamily="18" charset="0"/>
              </a:rPr>
              <a:t>Hành động của con hổ</a:t>
            </a:r>
            <a:endParaRPr lang="en-US" b="1">
              <a:latin typeface="Times New Roman" pitchFamily="18" charset="0"/>
              <a:cs typeface="Times New Roman" pitchFamily="18" charset="0"/>
            </a:endParaRPr>
          </a:p>
        </p:txBody>
      </p:sp>
      <p:sp>
        <p:nvSpPr>
          <p:cNvPr id="7" name="Content Placeholder 6"/>
          <p:cNvSpPr>
            <a:spLocks noGrp="1"/>
          </p:cNvSpPr>
          <p:nvPr>
            <p:ph sz="half" idx="2"/>
          </p:nvPr>
        </p:nvSpPr>
        <p:spPr>
          <a:xfrm>
            <a:off x="790045" y="2007090"/>
            <a:ext cx="3820055" cy="2945910"/>
          </a:xfrm>
        </p:spPr>
        <p:txBody>
          <a:bodyPr>
            <a:normAutofit/>
          </a:bodyPr>
          <a:lstStyle/>
          <a:p>
            <a:pPr>
              <a:buFontTx/>
              <a:buChar char="-"/>
            </a:pPr>
            <a:r>
              <a:rPr lang="en-US" sz="2400">
                <a:latin typeface="Times New Roman" pitchFamily="18" charset="0"/>
                <a:cs typeface="Times New Roman" pitchFamily="18" charset="0"/>
              </a:rPr>
              <a:t>Đêm gõ cửa, lao tới,chạy như bay vào rừng sâu.</a:t>
            </a:r>
          </a:p>
          <a:p>
            <a:pPr>
              <a:buFontTx/>
              <a:buChar char="-"/>
            </a:pPr>
            <a:r>
              <a:rPr lang="en-US" sz="2400">
                <a:latin typeface="Times New Roman" pitchFamily="18" charset="0"/>
                <a:cs typeface="Times New Roman" pitchFamily="18" charset="0"/>
              </a:rPr>
              <a:t>Cầm tay bà, nhìn hổ cái, nhỏ nước mắt</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a:buFontTx/>
              <a:buChar char="-"/>
            </a:pPr>
            <a:r>
              <a:rPr lang="en-US" sz="2400">
                <a:latin typeface="Times New Roman" pitchFamily="18" charset="0"/>
                <a:cs typeface="Times New Roman" pitchFamily="18" charset="0"/>
              </a:rPr>
              <a:t>Mừng rỡ đùa dỡn với con.</a:t>
            </a:r>
          </a:p>
          <a:p>
            <a:pPr>
              <a:buFontTx/>
              <a:buChar char="-"/>
            </a:pPr>
            <a:r>
              <a:rPr lang="en-US" sz="2400">
                <a:latin typeface="Times New Roman" pitchFamily="18" charset="0"/>
                <a:cs typeface="Times New Roman" pitchFamily="18" charset="0"/>
              </a:rPr>
              <a:t>Đền ơn bà cục bạc,  cúi đầu, vẫy đuôi  tiễn biệt.</a:t>
            </a:r>
          </a:p>
          <a:p>
            <a:endParaRPr lang="en-US" sz="2400">
              <a:latin typeface="Times New Roman" pitchFamily="18" charset="0"/>
              <a:cs typeface="Times New Roman" pitchFamily="18" charset="0"/>
            </a:endParaRPr>
          </a:p>
        </p:txBody>
      </p:sp>
      <p:sp>
        <p:nvSpPr>
          <p:cNvPr id="8" name="Text Placeholder 7"/>
          <p:cNvSpPr>
            <a:spLocks noGrp="1"/>
          </p:cNvSpPr>
          <p:nvPr>
            <p:ph type="body" sz="quarter" idx="3"/>
          </p:nvPr>
        </p:nvSpPr>
        <p:spPr>
          <a:xfrm>
            <a:off x="4712208" y="1663471"/>
            <a:ext cx="3822192" cy="470129"/>
          </a:xfrm>
        </p:spPr>
        <p:txBody>
          <a:bodyPr/>
          <a:lstStyle/>
          <a:p>
            <a:r>
              <a:rPr lang="en-US" b="1" smtClean="0">
                <a:latin typeface="Times New Roman" pitchFamily="18" charset="0"/>
                <a:cs typeface="Times New Roman" pitchFamily="18" charset="0"/>
              </a:rPr>
              <a:t>Hành động của bà Trần</a:t>
            </a:r>
            <a:endParaRPr lang="en-US" b="1">
              <a:latin typeface="Times New Roman" pitchFamily="18" charset="0"/>
              <a:cs typeface="Times New Roman" pitchFamily="18" charset="0"/>
            </a:endParaRPr>
          </a:p>
        </p:txBody>
      </p:sp>
      <p:sp>
        <p:nvSpPr>
          <p:cNvPr id="9" name="Content Placeholder 8"/>
          <p:cNvSpPr>
            <a:spLocks noGrp="1"/>
          </p:cNvSpPr>
          <p:nvPr>
            <p:ph sz="quarter" idx="4"/>
          </p:nvPr>
        </p:nvSpPr>
        <p:spPr>
          <a:xfrm>
            <a:off x="4800600" y="2057401"/>
            <a:ext cx="3822192" cy="2667000"/>
          </a:xfrm>
        </p:spPr>
        <p:txBody>
          <a:bodyPr>
            <a:normAutofit/>
          </a:bodyPr>
          <a:lstStyle/>
          <a:p>
            <a:pPr>
              <a:buFontTx/>
              <a:buChar char="-"/>
            </a:pPr>
            <a:r>
              <a:rPr lang="en-US" sz="2400">
                <a:latin typeface="Times New Roman" pitchFamily="18" charset="0"/>
                <a:cs typeface="Times New Roman" pitchFamily="18" charset="0"/>
              </a:rPr>
              <a:t>Sợ chết khiếp, không dám nhúc nhích.</a:t>
            </a:r>
          </a:p>
          <a:p>
            <a:pPr>
              <a:buFontTx/>
              <a:buChar char="-"/>
            </a:pPr>
            <a:r>
              <a:rPr lang="en-US" sz="2400">
                <a:latin typeface="Times New Roman" pitchFamily="18" charset="0"/>
                <a:cs typeface="Times New Roman" pitchFamily="18" charset="0"/>
              </a:rPr>
              <a:t>Hòa thuốc cho hổ cái, xoa bóp bụng cho hổ cái đẻ được</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=&gt; </a:t>
            </a:r>
            <a:r>
              <a:rPr lang="en-US" sz="2400" u="sng">
                <a:latin typeface="Times New Roman" pitchFamily="18" charset="0"/>
                <a:cs typeface="Times New Roman" pitchFamily="18" charset="0"/>
              </a:rPr>
              <a:t>Tận tình </a:t>
            </a:r>
            <a:r>
              <a:rPr lang="en-US" sz="2400">
                <a:latin typeface="Times New Roman" pitchFamily="18" charset="0"/>
                <a:cs typeface="Times New Roman" pitchFamily="18" charset="0"/>
              </a:rPr>
              <a:t>giúp đỡ hổ cái.</a:t>
            </a:r>
          </a:p>
          <a:p>
            <a:endParaRPr lang="en-US" sz="2400"/>
          </a:p>
        </p:txBody>
      </p:sp>
      <p:sp>
        <p:nvSpPr>
          <p:cNvPr id="10" name="Rectangle 9"/>
          <p:cNvSpPr/>
          <p:nvPr/>
        </p:nvSpPr>
        <p:spPr>
          <a:xfrm>
            <a:off x="1066800" y="709364"/>
            <a:ext cx="7086600" cy="954107"/>
          </a:xfrm>
          <a:prstGeom prst="rect">
            <a:avLst/>
          </a:prstGeom>
        </p:spPr>
        <p:txBody>
          <a:bodyPr wrap="square">
            <a:spAutoFit/>
          </a:bodyPr>
          <a:lstStyle/>
          <a:p>
            <a:r>
              <a:rPr lang="en-US" sz="2800" b="1">
                <a:latin typeface="Times New Roman" pitchFamily="18" charset="0"/>
                <a:cs typeface="Times New Roman" pitchFamily="18" charset="0"/>
              </a:rPr>
              <a:t>Bố cục: </a:t>
            </a:r>
            <a:r>
              <a:rPr lang="en-US" sz="2400">
                <a:latin typeface="Times New Roman" pitchFamily="18" charset="0"/>
                <a:cs typeface="Times New Roman" pitchFamily="18" charset="0"/>
              </a:rPr>
              <a:t>2 phần.</a:t>
            </a:r>
          </a:p>
          <a:p>
            <a:r>
              <a:rPr lang="en-US" sz="2800" b="1">
                <a:latin typeface="Times New Roman" pitchFamily="18" charset="0"/>
                <a:cs typeface="Times New Roman" pitchFamily="18" charset="0"/>
              </a:rPr>
              <a:t>1. Câu chuyện của con hổ đục và bà đỡ Trần.</a:t>
            </a:r>
          </a:p>
        </p:txBody>
      </p:sp>
      <p:sp>
        <p:nvSpPr>
          <p:cNvPr id="11" name="Rectangle 10"/>
          <p:cNvSpPr/>
          <p:nvPr/>
        </p:nvSpPr>
        <p:spPr>
          <a:xfrm>
            <a:off x="495300" y="4876800"/>
            <a:ext cx="8229600" cy="1938992"/>
          </a:xfrm>
          <a:prstGeom prst="rect">
            <a:avLst/>
          </a:prstGeom>
        </p:spPr>
        <p:txBody>
          <a:bodyPr wrap="square">
            <a:spAutoFit/>
          </a:bodyPr>
          <a:lstStyle/>
          <a:p>
            <a:pPr lvl="0"/>
            <a:r>
              <a:rPr lang="en-US" sz="2400" b="1">
                <a:solidFill>
                  <a:srgbClr val="FF0000"/>
                </a:solidFill>
                <a:latin typeface="Times New Roman" pitchFamily="18" charset="0"/>
                <a:cs typeface="Times New Roman" pitchFamily="18" charset="0"/>
              </a:rPr>
              <a:t>Ý nghĩa: </a:t>
            </a:r>
            <a:r>
              <a:rPr lang="en-US" sz="2400" smtClean="0">
                <a:latin typeface="Times New Roman" pitchFamily="18" charset="0"/>
                <a:cs typeface="Times New Roman" pitchFamily="18" charset="0"/>
              </a:rPr>
              <a:t>+ Biết lo lắng và quan tâm đến người khác</a:t>
            </a:r>
          </a:p>
          <a:p>
            <a:pPr lvl="0"/>
            <a:r>
              <a:rPr lang="en-US" sz="2400">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Sự đề ơn không chỉ bằng vật chất mà còn phải bằng tấm lòng của sự chân thành.</a:t>
            </a:r>
          </a:p>
          <a:p>
            <a:pPr lvl="0"/>
            <a:r>
              <a:rPr lang="en-US" sz="2400">
                <a:latin typeface="Times New Roman" pitchFamily="18" charset="0"/>
                <a:cs typeface="Times New Roman" pitchFamily="18" charset="0"/>
              </a:rPr>
              <a:t>+ Đứng trước sự lương thiện, cái ác cũng phải cúi đầu.</a:t>
            </a:r>
          </a:p>
          <a:p>
            <a:pPr lvl="0"/>
            <a:r>
              <a:rPr lang="en-US" sz="2400" b="1">
                <a:solidFill>
                  <a:srgbClr val="FF0000"/>
                </a:solidFill>
                <a:latin typeface="Times New Roman" pitchFamily="18" charset="0"/>
                <a:cs typeface="Times New Roman" pitchFamily="18" charset="0"/>
              </a:rPr>
              <a:t>Nghệ thuật: </a:t>
            </a:r>
            <a:r>
              <a:rPr lang="en-US" sz="2400">
                <a:latin typeface="Times New Roman" pitchFamily="18" charset="0"/>
                <a:cs typeface="Times New Roman" pitchFamily="18" charset="0"/>
              </a:rPr>
              <a:t>Nhân hóa.</a:t>
            </a:r>
          </a:p>
        </p:txBody>
      </p:sp>
    </p:spTree>
    <p:extLst>
      <p:ext uri="{BB962C8B-B14F-4D97-AF65-F5344CB8AC3E}">
        <p14:creationId xmlns:p14="http://schemas.microsoft.com/office/powerpoint/2010/main" xmlns="" val="306208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867400"/>
            <a:ext cx="8229600" cy="795528"/>
          </a:xfrm>
        </p:spPr>
        <p:txBody>
          <a:bodyPr>
            <a:normAutofit/>
          </a:bodyPr>
          <a:lstStyle/>
          <a:p>
            <a:r>
              <a:rPr lang="en-US" sz="3200" smtClean="0">
                <a:latin typeface="Times New Roman" pitchFamily="18" charset="0"/>
                <a:cs typeface="Times New Roman" pitchFamily="18" charset="0"/>
              </a:rPr>
              <a:t>HhỔ</a:t>
            </a:r>
            <a:endParaRPr lang="en-US" sz="32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
            <a:ext cx="9144000" cy="6217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09600" y="6217807"/>
            <a:ext cx="8229600" cy="584775"/>
          </a:xfrm>
          <a:prstGeom prst="rect">
            <a:avLst/>
          </a:prstGeom>
          <a:noFill/>
        </p:spPr>
        <p:txBody>
          <a:bodyPr wrap="square" rtlCol="0">
            <a:spAutoFit/>
          </a:bodyPr>
          <a:lstStyle/>
          <a:p>
            <a:pPr algn="ctr"/>
            <a:r>
              <a:rPr lang="en-US" sz="3200" b="1" smtClean="0">
                <a:latin typeface="Times New Roman" pitchFamily="18" charset="0"/>
                <a:cs typeface="Times New Roman" pitchFamily="18" charset="0"/>
              </a:rPr>
              <a:t>Hổ đực tiến bà Trần ra khỏi rừng.</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xmlns="" val="355022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1524001"/>
            <a:ext cx="7408333" cy="2133600"/>
          </a:xfrm>
        </p:spPr>
        <p:txBody>
          <a:bodyPr>
            <a:normAutofit/>
          </a:bodyPr>
          <a:lstStyle/>
          <a:p>
            <a:r>
              <a:rPr lang="en-US" b="1" smtClean="0">
                <a:latin typeface="Times New Roman" pitchFamily="18" charset="0"/>
                <a:cs typeface="Times New Roman" pitchFamily="18" charset="0"/>
              </a:rPr>
              <a:t>Bố cục.</a:t>
            </a:r>
          </a:p>
          <a:p>
            <a:r>
              <a:rPr lang="en-US" b="1" smtClean="0">
                <a:latin typeface="Times New Roman" pitchFamily="18" charset="0"/>
                <a:cs typeface="Times New Roman" pitchFamily="18" charset="0"/>
              </a:rPr>
              <a:t>1. Câu chuyện của con hổ đực và bà đỡ Trần.</a:t>
            </a:r>
          </a:p>
          <a:p>
            <a:r>
              <a:rPr lang="en-US" b="1" smtClean="0">
                <a:latin typeface="Times New Roman" pitchFamily="18" charset="0"/>
                <a:cs typeface="Times New Roman" pitchFamily="18" charset="0"/>
              </a:rPr>
              <a:t>2. Câu c</a:t>
            </a:r>
            <a:r>
              <a:rPr lang="en-US" sz="2800" b="1" smtClean="0">
                <a:latin typeface="Times New Roman" pitchFamily="18" charset="0"/>
                <a:cs typeface="Times New Roman" pitchFamily="18" charset="0"/>
              </a:rPr>
              <a:t>huyện của con hổ trán trắng với bác tiều.</a:t>
            </a:r>
            <a:endParaRPr lang="en-US" sz="2800" b="1">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1185672"/>
          </a:xfrm>
        </p:spPr>
        <p:txBody>
          <a:bodyPr/>
          <a:lstStyle/>
          <a:p>
            <a:r>
              <a:rPr lang="en-US" smtClean="0">
                <a:latin typeface="Times New Roman" pitchFamily="18" charset="0"/>
                <a:cs typeface="Times New Roman" pitchFamily="18" charset="0"/>
              </a:rPr>
              <a:t>II. Tìm hiểu văn bản.</a:t>
            </a:r>
            <a:endParaRPr lang="en-US">
              <a:latin typeface="Times New Roman" pitchFamily="18" charset="0"/>
              <a:cs typeface="Times New Roman" pitchFamily="18" charset="0"/>
            </a:endParaRPr>
          </a:p>
        </p:txBody>
      </p:sp>
      <p:sp>
        <p:nvSpPr>
          <p:cNvPr id="5" name="TextBox 4"/>
          <p:cNvSpPr txBox="1"/>
          <p:nvPr/>
        </p:nvSpPr>
        <p:spPr>
          <a:xfrm>
            <a:off x="685800" y="3409145"/>
            <a:ext cx="77724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Hãy chỉ ra những sự việc chính của câu chuyện thứ hai?</a:t>
            </a:r>
            <a:endParaRPr lang="en-US" sz="2800">
              <a:solidFill>
                <a:srgbClr val="FF0000"/>
              </a:solidFill>
              <a:latin typeface="Times New Roman" pitchFamily="18" charset="0"/>
              <a:cs typeface="Times New Roman" pitchFamily="18" charset="0"/>
            </a:endParaRPr>
          </a:p>
        </p:txBody>
      </p:sp>
      <p:sp>
        <p:nvSpPr>
          <p:cNvPr id="6" name="TextBox 5"/>
          <p:cNvSpPr txBox="1"/>
          <p:nvPr/>
        </p:nvSpPr>
        <p:spPr>
          <a:xfrm>
            <a:off x="713509" y="3409145"/>
            <a:ext cx="7543800" cy="2677656"/>
          </a:xfrm>
          <a:prstGeom prst="rect">
            <a:avLst/>
          </a:prstGeom>
          <a:noFill/>
        </p:spPr>
        <p:txBody>
          <a:bodyPr wrap="square" rtlCol="0">
            <a:spAutoFit/>
          </a:bodyPr>
          <a:lstStyle/>
          <a:p>
            <a:pPr marL="342900" indent="-342900">
              <a:buFontTx/>
              <a:buChar char="-"/>
            </a:pPr>
            <a:r>
              <a:rPr lang="en-US" sz="2400" smtClean="0">
                <a:latin typeface="Times New Roman" pitchFamily="18" charset="0"/>
                <a:cs typeface="Times New Roman" pitchFamily="18" charset="0"/>
              </a:rPr>
              <a:t>Bác tiều thấy một con hổ trán trắng bị hóc xương.</a:t>
            </a:r>
          </a:p>
          <a:p>
            <a:pPr marL="342900" indent="-342900">
              <a:buFontTx/>
              <a:buChar char="-"/>
            </a:pPr>
            <a:r>
              <a:rPr lang="en-US" sz="2400" smtClean="0">
                <a:latin typeface="Times New Roman" pitchFamily="18" charset="0"/>
                <a:cs typeface="Times New Roman" pitchFamily="18" charset="0"/>
              </a:rPr>
              <a:t>Hổ đau đớn nhìn bác cầu cứu.</a:t>
            </a:r>
          </a:p>
          <a:p>
            <a:endParaRPr lang="en-US" sz="2400" smtClean="0">
              <a:latin typeface="Times New Roman" pitchFamily="18" charset="0"/>
              <a:cs typeface="Times New Roman" pitchFamily="18" charset="0"/>
            </a:endParaRPr>
          </a:p>
          <a:p>
            <a:pPr marL="342900" indent="-342900">
              <a:buFontTx/>
              <a:buChar char="-"/>
            </a:pPr>
            <a:r>
              <a:rPr lang="en-US" sz="2400" smtClean="0">
                <a:latin typeface="Times New Roman" pitchFamily="18" charset="0"/>
                <a:cs typeface="Times New Roman" pitchFamily="18" charset="0"/>
              </a:rPr>
              <a:t>Bác thò tay vào họng nó lấy khác xương ra.</a:t>
            </a:r>
          </a:p>
          <a:p>
            <a:endParaRPr lang="en-US" sz="2400" smtClean="0">
              <a:latin typeface="Times New Roman" pitchFamily="18" charset="0"/>
              <a:cs typeface="Times New Roman" pitchFamily="18" charset="0"/>
            </a:endParaRPr>
          </a:p>
          <a:p>
            <a:pPr marL="342900" indent="-342900">
              <a:buFontTx/>
              <a:buChar char="-"/>
            </a:pPr>
            <a:r>
              <a:rPr lang="en-US" sz="2400" smtClean="0">
                <a:latin typeface="Times New Roman" pitchFamily="18" charset="0"/>
                <a:cs typeface="Times New Roman" pitchFamily="18" charset="0"/>
              </a:rPr>
              <a:t>Hổ thoát nạn, nó đền ơn bấc khi bác còn sống và cả khi bác mất.</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17529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804672"/>
          </a:xfrm>
        </p:spPr>
        <p:txBody>
          <a:bodyPr>
            <a:normAutofit fontScale="90000"/>
          </a:bodyPr>
          <a:lstStyle/>
          <a:p>
            <a:r>
              <a:rPr lang="en-US" sz="3200" smtClean="0">
                <a:latin typeface="Times New Roman" pitchFamily="18" charset="0"/>
                <a:cs typeface="Times New Roman" pitchFamily="18" charset="0"/>
              </a:rPr>
              <a:t>Hãy chỉ ra những từ, cụm từ trong văn bản diễn tả hành động của cổ và của bác tiều?</a:t>
            </a:r>
            <a:endParaRPr lang="en-US" sz="3200">
              <a:latin typeface="Times New Roman" pitchFamily="18" charset="0"/>
              <a:cs typeface="Times New Roman" pitchFamily="18" charset="0"/>
            </a:endParaRPr>
          </a:p>
        </p:txBody>
      </p:sp>
      <p:sp>
        <p:nvSpPr>
          <p:cNvPr id="5" name="Text Placeholder 4"/>
          <p:cNvSpPr>
            <a:spLocks noGrp="1"/>
          </p:cNvSpPr>
          <p:nvPr>
            <p:ph type="body" idx="1"/>
          </p:nvPr>
        </p:nvSpPr>
        <p:spPr>
          <a:xfrm>
            <a:off x="676656" y="1524000"/>
            <a:ext cx="3822192" cy="762000"/>
          </a:xfrm>
        </p:spPr>
        <p:txBody>
          <a:bodyPr/>
          <a:lstStyle/>
          <a:p>
            <a:r>
              <a:rPr lang="en-US" b="1" smtClean="0">
                <a:latin typeface="Times New Roman" pitchFamily="18" charset="0"/>
                <a:cs typeface="Times New Roman" pitchFamily="18" charset="0"/>
              </a:rPr>
              <a:t>Hành động của hổ</a:t>
            </a:r>
            <a:endParaRPr lang="en-US" b="1">
              <a:latin typeface="Times New Roman" pitchFamily="18" charset="0"/>
              <a:cs typeface="Times New Roman" pitchFamily="18" charset="0"/>
            </a:endParaRPr>
          </a:p>
        </p:txBody>
      </p:sp>
      <p:sp>
        <p:nvSpPr>
          <p:cNvPr id="6" name="Content Placeholder 5"/>
          <p:cNvSpPr>
            <a:spLocks noGrp="1"/>
          </p:cNvSpPr>
          <p:nvPr>
            <p:ph sz="half" idx="2"/>
          </p:nvPr>
        </p:nvSpPr>
        <p:spPr>
          <a:xfrm>
            <a:off x="677332" y="2209800"/>
            <a:ext cx="3820055" cy="3916363"/>
          </a:xfrm>
        </p:spPr>
        <p:txBody>
          <a:bodyPr/>
          <a:lstStyle/>
          <a:p>
            <a:pPr marL="0" indent="0">
              <a:buNone/>
            </a:pPr>
            <a:r>
              <a:rPr lang="en-US" smtClean="0"/>
              <a:t>- </a:t>
            </a:r>
            <a:r>
              <a:rPr lang="en-US" sz="2400" smtClean="0">
                <a:latin typeface="Times New Roman" pitchFamily="18" charset="0"/>
                <a:cs typeface="Times New Roman" pitchFamily="18" charset="0"/>
              </a:rPr>
              <a:t>Hóc xương; máu me, nhớt dãi trào ra.</a:t>
            </a:r>
          </a:p>
          <a:p>
            <a:pPr>
              <a:buFontTx/>
              <a:buChar char="-"/>
            </a:pPr>
            <a:r>
              <a:rPr lang="en-US" sz="2400" smtClean="0">
                <a:latin typeface="Times New Roman" pitchFamily="18" charset="0"/>
                <a:cs typeface="Times New Roman" pitchFamily="18" charset="0"/>
              </a:rPr>
              <a:t>Nằm phục xuống, há miệng cầu cứu.</a:t>
            </a:r>
          </a:p>
          <a:p>
            <a:pPr>
              <a:buFontTx/>
              <a:buChar char="-"/>
            </a:pPr>
            <a:r>
              <a:rPr lang="en-US" sz="2800" smtClean="0">
                <a:solidFill>
                  <a:srgbClr val="FF0000"/>
                </a:solidFill>
                <a:latin typeface="Times New Roman" pitchFamily="18" charset="0"/>
                <a:cs typeface="Times New Roman" pitchFamily="18" charset="0"/>
              </a:rPr>
              <a:t>Tình thế của hổ?</a:t>
            </a:r>
          </a:p>
          <a:p>
            <a:pPr marL="0" indent="0">
              <a:buNone/>
            </a:pPr>
            <a:endParaRPr lang="en-US" sz="2800" smtClean="0">
              <a:solidFill>
                <a:srgbClr val="FF0000"/>
              </a:solidFill>
              <a:latin typeface="Times New Roman" pitchFamily="18" charset="0"/>
              <a:cs typeface="Times New Roman" pitchFamily="18" charset="0"/>
            </a:endParaRPr>
          </a:p>
          <a:p>
            <a:pPr marL="0" indent="0">
              <a:buNone/>
            </a:pPr>
            <a:r>
              <a:rPr lang="en-US" sz="2800" smtClean="0">
                <a:solidFill>
                  <a:srgbClr val="FF0000"/>
                </a:solidFill>
                <a:latin typeface="Times New Roman" pitchFamily="18" charset="0"/>
                <a:cs typeface="Times New Roman" pitchFamily="18" charset="0"/>
              </a:rPr>
              <a:t>=&gt; Nguy kịch</a:t>
            </a:r>
            <a:endParaRPr lang="en-US" sz="2800">
              <a:solidFill>
                <a:srgbClr val="FF0000"/>
              </a:solidFill>
            </a:endParaRPr>
          </a:p>
        </p:txBody>
      </p:sp>
      <p:sp>
        <p:nvSpPr>
          <p:cNvPr id="7" name="Text Placeholder 6"/>
          <p:cNvSpPr>
            <a:spLocks noGrp="1"/>
          </p:cNvSpPr>
          <p:nvPr>
            <p:ph type="body" sz="quarter" idx="3"/>
          </p:nvPr>
        </p:nvSpPr>
        <p:spPr>
          <a:xfrm>
            <a:off x="4648200" y="1447800"/>
            <a:ext cx="3822192" cy="762000"/>
          </a:xfrm>
        </p:spPr>
        <p:txBody>
          <a:bodyPr/>
          <a:lstStyle/>
          <a:p>
            <a:r>
              <a:rPr lang="en-US" b="1" smtClean="0">
                <a:latin typeface="Times New Roman" pitchFamily="18" charset="0"/>
                <a:cs typeface="Times New Roman" pitchFamily="18" charset="0"/>
              </a:rPr>
              <a:t>Hành động của bác tiều</a:t>
            </a:r>
            <a:endParaRPr lang="en-US" b="1">
              <a:latin typeface="Times New Roman" pitchFamily="18" charset="0"/>
              <a:cs typeface="Times New Roman" pitchFamily="18" charset="0"/>
            </a:endParaRPr>
          </a:p>
        </p:txBody>
      </p:sp>
      <p:sp>
        <p:nvSpPr>
          <p:cNvPr id="8" name="Content Placeholder 7"/>
          <p:cNvSpPr>
            <a:spLocks noGrp="1"/>
          </p:cNvSpPr>
          <p:nvPr>
            <p:ph sz="quarter" idx="4"/>
          </p:nvPr>
        </p:nvSpPr>
        <p:spPr>
          <a:xfrm>
            <a:off x="4648200" y="2133600"/>
            <a:ext cx="3822192" cy="3992563"/>
          </a:xfrm>
        </p:spPr>
        <p:txBody>
          <a:bodyPr>
            <a:normAutofit lnSpcReduction="10000"/>
          </a:bodyPr>
          <a:lstStyle/>
          <a:p>
            <a:pPr>
              <a:buFontTx/>
              <a:buChar char="-"/>
            </a:pPr>
            <a:r>
              <a:rPr lang="en-US" sz="2400" smtClean="0">
                <a:latin typeface="Times New Roman" pitchFamily="18" charset="0"/>
                <a:cs typeface="Times New Roman" pitchFamily="18" charset="0"/>
              </a:rPr>
              <a:t>Trèo lên cây, hỏi.</a:t>
            </a:r>
          </a:p>
          <a:p>
            <a:pPr>
              <a:buFontTx/>
              <a:buChar char="-"/>
            </a:pPr>
            <a:endParaRPr lang="en-US" sz="2400">
              <a:latin typeface="Times New Roman" pitchFamily="18" charset="0"/>
              <a:cs typeface="Times New Roman" pitchFamily="18" charset="0"/>
            </a:endParaRPr>
          </a:p>
          <a:p>
            <a:pPr>
              <a:buFontTx/>
              <a:buChar char="-"/>
            </a:pPr>
            <a:r>
              <a:rPr lang="en-US" sz="2400" smtClean="0">
                <a:latin typeface="Times New Roman" pitchFamily="18" charset="0"/>
                <a:cs typeface="Times New Roman" pitchFamily="18" charset="0"/>
              </a:rPr>
              <a:t>Thò tay vào cổ họng nó,xương ra.</a:t>
            </a:r>
          </a:p>
          <a:p>
            <a:pPr>
              <a:buFontTx/>
              <a:buChar char="-"/>
            </a:pPr>
            <a:r>
              <a:rPr lang="en-US" sz="2800" smtClean="0">
                <a:solidFill>
                  <a:srgbClr val="FF0000"/>
                </a:solidFill>
                <a:latin typeface="Times New Roman" pitchFamily="18" charset="0"/>
                <a:cs typeface="Times New Roman" pitchFamily="18" charset="0"/>
              </a:rPr>
              <a:t>Trước tình thế đó của hổ hành động của bác tiều?</a:t>
            </a:r>
          </a:p>
          <a:p>
            <a:pPr>
              <a:buFontTx/>
              <a:buChar char="-"/>
            </a:pPr>
            <a:r>
              <a:rPr lang="en-US" sz="2800" smtClean="0">
                <a:solidFill>
                  <a:srgbClr val="002060"/>
                </a:solidFill>
                <a:latin typeface="Times New Roman" pitchFamily="18" charset="0"/>
                <a:cs typeface="Times New Roman" pitchFamily="18" charset="0"/>
              </a:rPr>
              <a:t>=&gt; Nhanh nhẹn, táo bạo, nhiệt tình</a:t>
            </a:r>
            <a:endParaRPr lang="en-US" sz="2800">
              <a:solidFill>
                <a:srgbClr val="002060"/>
              </a:solidFill>
            </a:endParaRPr>
          </a:p>
        </p:txBody>
      </p:sp>
    </p:spTree>
    <p:extLst>
      <p:ext uri="{BB962C8B-B14F-4D97-AF65-F5344CB8AC3E}">
        <p14:creationId xmlns:p14="http://schemas.microsoft.com/office/powerpoint/2010/main" xmlns="" val="16278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Vertical)">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barn(inVertical)">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barn(inVertical)">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nodeType="clickEffect">
                                  <p:stCondLst>
                                    <p:cond delay="0"/>
                                  </p:stCondLst>
                                  <p:childTnLst>
                                    <p:anim calcmode="lin" valueType="num">
                                      <p:cBhvr>
                                        <p:cTn id="58" dur="1000"/>
                                        <p:tgtEl>
                                          <p:spTgt spid="6">
                                            <p:txEl>
                                              <p:pRg st="2" end="2"/>
                                            </p:txEl>
                                          </p:spTgt>
                                        </p:tgtEl>
                                        <p:attrNameLst>
                                          <p:attrName>ppt_w</p:attrName>
                                        </p:attrNameLst>
                                      </p:cBhvr>
                                      <p:tavLst>
                                        <p:tav tm="0">
                                          <p:val>
                                            <p:strVal val="ppt_w"/>
                                          </p:val>
                                        </p:tav>
                                        <p:tav tm="100000">
                                          <p:val>
                                            <p:fltVal val="0"/>
                                          </p:val>
                                        </p:tav>
                                      </p:tavLst>
                                    </p:anim>
                                    <p:anim calcmode="lin" valueType="num">
                                      <p:cBhvr>
                                        <p:cTn id="59" dur="1000"/>
                                        <p:tgtEl>
                                          <p:spTgt spid="6">
                                            <p:txEl>
                                              <p:pRg st="2" end="2"/>
                                            </p:txEl>
                                          </p:spTgt>
                                        </p:tgtEl>
                                        <p:attrNameLst>
                                          <p:attrName>ppt_h</p:attrName>
                                        </p:attrNameLst>
                                      </p:cBhvr>
                                      <p:tavLst>
                                        <p:tav tm="0">
                                          <p:val>
                                            <p:strVal val="ppt_h"/>
                                          </p:val>
                                        </p:tav>
                                        <p:tav tm="100000">
                                          <p:val>
                                            <p:fltVal val="0"/>
                                          </p:val>
                                        </p:tav>
                                      </p:tavLst>
                                    </p:anim>
                                    <p:anim calcmode="lin" valueType="num">
                                      <p:cBhvr>
                                        <p:cTn id="60" dur="1000"/>
                                        <p:tgtEl>
                                          <p:spTgt spid="6">
                                            <p:txEl>
                                              <p:pRg st="2" end="2"/>
                                            </p:txEl>
                                          </p:spTgt>
                                        </p:tgtEl>
                                        <p:attrNameLst>
                                          <p:attrName>style.rotation</p:attrName>
                                        </p:attrNameLst>
                                      </p:cBhvr>
                                      <p:tavLst>
                                        <p:tav tm="0">
                                          <p:val>
                                            <p:fltVal val="0"/>
                                          </p:val>
                                        </p:tav>
                                        <p:tav tm="100000">
                                          <p:val>
                                            <p:fltVal val="90"/>
                                          </p:val>
                                        </p:tav>
                                      </p:tavLst>
                                    </p:anim>
                                    <p:animEffect transition="out" filter="fade">
                                      <p:cBhvr>
                                        <p:cTn id="61" dur="1000"/>
                                        <p:tgtEl>
                                          <p:spTgt spid="6">
                                            <p:txEl>
                                              <p:pRg st="2" end="2"/>
                                            </p:txEl>
                                          </p:spTgt>
                                        </p:tgtEl>
                                      </p:cBhvr>
                                    </p:animEffect>
                                    <p:set>
                                      <p:cBhvr>
                                        <p:cTn id="62" dur="1" fill="hold">
                                          <p:stCondLst>
                                            <p:cond delay="999"/>
                                          </p:stCondLst>
                                        </p:cTn>
                                        <p:tgtEl>
                                          <p:spTgt spid="6">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wipe(down)">
                                      <p:cBhvr>
                                        <p:cTn id="67" dur="580">
                                          <p:stCondLst>
                                            <p:cond delay="0"/>
                                          </p:stCondLst>
                                        </p:cTn>
                                        <p:tgtEl>
                                          <p:spTgt spid="6">
                                            <p:txEl>
                                              <p:pRg st="4" end="4"/>
                                            </p:txEl>
                                          </p:spTgt>
                                        </p:tgtEl>
                                      </p:cBhvr>
                                    </p:animEffect>
                                    <p:anim calcmode="lin" valueType="num">
                                      <p:cBhvr>
                                        <p:cTn id="6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xEl>
                                              <p:pRg st="4" end="4"/>
                                            </p:txEl>
                                          </p:spTgt>
                                        </p:tgtEl>
                                      </p:cBhvr>
                                      <p:to x="100000" y="60000"/>
                                    </p:animScale>
                                    <p:animScale>
                                      <p:cBhvr>
                                        <p:cTn id="74" dur="166" decel="50000">
                                          <p:stCondLst>
                                            <p:cond delay="676"/>
                                          </p:stCondLst>
                                        </p:cTn>
                                        <p:tgtEl>
                                          <p:spTgt spid="6">
                                            <p:txEl>
                                              <p:pRg st="4" end="4"/>
                                            </p:txEl>
                                          </p:spTgt>
                                        </p:tgtEl>
                                      </p:cBhvr>
                                      <p:to x="100000" y="100000"/>
                                    </p:animScale>
                                    <p:animScale>
                                      <p:cBhvr>
                                        <p:cTn id="75" dur="26">
                                          <p:stCondLst>
                                            <p:cond delay="1312"/>
                                          </p:stCondLst>
                                        </p:cTn>
                                        <p:tgtEl>
                                          <p:spTgt spid="6">
                                            <p:txEl>
                                              <p:pRg st="4" end="4"/>
                                            </p:txEl>
                                          </p:spTgt>
                                        </p:tgtEl>
                                      </p:cBhvr>
                                      <p:to x="100000" y="80000"/>
                                    </p:animScale>
                                    <p:animScale>
                                      <p:cBhvr>
                                        <p:cTn id="76" dur="166" decel="50000">
                                          <p:stCondLst>
                                            <p:cond delay="1338"/>
                                          </p:stCondLst>
                                        </p:cTn>
                                        <p:tgtEl>
                                          <p:spTgt spid="6">
                                            <p:txEl>
                                              <p:pRg st="4" end="4"/>
                                            </p:txEl>
                                          </p:spTgt>
                                        </p:tgtEl>
                                      </p:cBhvr>
                                      <p:to x="100000" y="100000"/>
                                    </p:animScale>
                                    <p:animScale>
                                      <p:cBhvr>
                                        <p:cTn id="77" dur="26">
                                          <p:stCondLst>
                                            <p:cond delay="1642"/>
                                          </p:stCondLst>
                                        </p:cTn>
                                        <p:tgtEl>
                                          <p:spTgt spid="6">
                                            <p:txEl>
                                              <p:pRg st="4" end="4"/>
                                            </p:txEl>
                                          </p:spTgt>
                                        </p:tgtEl>
                                      </p:cBhvr>
                                      <p:to x="100000" y="90000"/>
                                    </p:animScale>
                                    <p:animScale>
                                      <p:cBhvr>
                                        <p:cTn id="78" dur="166" decel="50000">
                                          <p:stCondLst>
                                            <p:cond delay="1668"/>
                                          </p:stCondLst>
                                        </p:cTn>
                                        <p:tgtEl>
                                          <p:spTgt spid="6">
                                            <p:txEl>
                                              <p:pRg st="4" end="4"/>
                                            </p:txEl>
                                          </p:spTgt>
                                        </p:tgtEl>
                                      </p:cBhvr>
                                      <p:to x="100000" y="100000"/>
                                    </p:animScale>
                                    <p:animScale>
                                      <p:cBhvr>
                                        <p:cTn id="79" dur="26">
                                          <p:stCondLst>
                                            <p:cond delay="1808"/>
                                          </p:stCondLst>
                                        </p:cTn>
                                        <p:tgtEl>
                                          <p:spTgt spid="6">
                                            <p:txEl>
                                              <p:pRg st="4" end="4"/>
                                            </p:txEl>
                                          </p:spTgt>
                                        </p:tgtEl>
                                      </p:cBhvr>
                                      <p:to x="100000" y="95000"/>
                                    </p:animScale>
                                    <p:animScale>
                                      <p:cBhvr>
                                        <p:cTn id="80" dur="166" decel="50000">
                                          <p:stCondLst>
                                            <p:cond delay="1834"/>
                                          </p:stCondLst>
                                        </p:cTn>
                                        <p:tgtEl>
                                          <p:spTgt spid="6">
                                            <p:txEl>
                                              <p:pRg st="4" end="4"/>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8">
                                            <p:txEl>
                                              <p:pRg st="3" end="3"/>
                                            </p:txEl>
                                          </p:spTgt>
                                        </p:tgtEl>
                                        <p:attrNameLst>
                                          <p:attrName>style.visibility</p:attrName>
                                        </p:attrNameLst>
                                      </p:cBhvr>
                                      <p:to>
                                        <p:strVal val="visible"/>
                                      </p:to>
                                    </p:set>
                                    <p:anim calcmode="lin" valueType="num">
                                      <p:cBhvr>
                                        <p:cTn id="8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8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88" dur="1000"/>
                                        <p:tgtEl>
                                          <p:spTgt spid="8">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xit" presetSubtype="10" fill="hold" nodeType="clickEffect">
                                  <p:stCondLst>
                                    <p:cond delay="0"/>
                                  </p:stCondLst>
                                  <p:childTnLst>
                                    <p:animEffect transition="out" filter="randombar(horizontal)">
                                      <p:cBhvr>
                                        <p:cTn id="92" dur="500"/>
                                        <p:tgtEl>
                                          <p:spTgt spid="8">
                                            <p:txEl>
                                              <p:pRg st="3" end="3"/>
                                            </p:txEl>
                                          </p:spTgt>
                                        </p:tgtEl>
                                      </p:cBhvr>
                                    </p:animEffect>
                                    <p:set>
                                      <p:cBhvr>
                                        <p:cTn id="93"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randombar(horizontal)">
                                      <p:cBhvr>
                                        <p:cTn id="9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451381"/>
            <a:ext cx="8229600" cy="3319272"/>
          </a:xfrm>
        </p:spPr>
        <p:txBody>
          <a:bodyPr>
            <a:normAutofit/>
          </a:bodyPr>
          <a:lstStyle/>
          <a:p>
            <a:r>
              <a:rPr lang="en-US" sz="3200" smtClean="0">
                <a:solidFill>
                  <a:srgbClr val="FF0000"/>
                </a:solidFill>
                <a:latin typeface="Times New Roman" pitchFamily="18" charset="0"/>
                <a:cs typeface="Times New Roman" pitchFamily="18" charset="0"/>
              </a:rPr>
              <a:t>Tìm các chi tiết nói về sự đền ơn của hai con hổ trong hai câu chuyện, rồi sau đó hãy so sánh hai cách đền ơn đó?</a:t>
            </a:r>
            <a:endParaRPr lang="en-US" sz="3200">
              <a:solidFill>
                <a:srgbClr val="FF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677332" y="2819400"/>
            <a:ext cx="3820055" cy="3306763"/>
          </a:xfrm>
        </p:spPr>
        <p:txBody>
          <a:bodyPr/>
          <a:lstStyle/>
          <a:p>
            <a:endParaRPr lang="en-US"/>
          </a:p>
        </p:txBody>
      </p:sp>
      <p:sp>
        <p:nvSpPr>
          <p:cNvPr id="6" name="Content Placeholder 5"/>
          <p:cNvSpPr>
            <a:spLocks noGrp="1"/>
          </p:cNvSpPr>
          <p:nvPr>
            <p:ph sz="quarter" idx="4"/>
          </p:nvPr>
        </p:nvSpPr>
        <p:spPr>
          <a:xfrm>
            <a:off x="4645025" y="2819400"/>
            <a:ext cx="3822192" cy="3306763"/>
          </a:xfrm>
        </p:spPr>
        <p:txBody>
          <a:bodyPr/>
          <a:lstStyle/>
          <a:p>
            <a:endParaRPr lang="en-US"/>
          </a:p>
        </p:txBody>
      </p:sp>
      <p:sp>
        <p:nvSpPr>
          <p:cNvPr id="7" name="TextBox 6"/>
          <p:cNvSpPr txBox="1"/>
          <p:nvPr/>
        </p:nvSpPr>
        <p:spPr>
          <a:xfrm>
            <a:off x="533400" y="662548"/>
            <a:ext cx="3505200"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Hổ đền ơn bà Trần</a:t>
            </a:r>
            <a:endParaRPr lang="en-US" sz="2800" b="1">
              <a:latin typeface="Times New Roman" pitchFamily="18" charset="0"/>
              <a:cs typeface="Times New Roman" pitchFamily="18" charset="0"/>
            </a:endParaRPr>
          </a:p>
        </p:txBody>
      </p:sp>
      <p:sp>
        <p:nvSpPr>
          <p:cNvPr id="8" name="TextBox 7"/>
          <p:cNvSpPr txBox="1"/>
          <p:nvPr/>
        </p:nvSpPr>
        <p:spPr>
          <a:xfrm>
            <a:off x="4738254" y="678451"/>
            <a:ext cx="3657600"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Hổ đền ơn bác tiều</a:t>
            </a:r>
            <a:endParaRPr lang="en-US" sz="2800" b="1">
              <a:latin typeface="Times New Roman" pitchFamily="18" charset="0"/>
              <a:cs typeface="Times New Roman" pitchFamily="18" charset="0"/>
            </a:endParaRPr>
          </a:p>
        </p:txBody>
      </p:sp>
      <p:sp>
        <p:nvSpPr>
          <p:cNvPr id="9" name="Rectangle 8"/>
          <p:cNvSpPr/>
          <p:nvPr/>
        </p:nvSpPr>
        <p:spPr>
          <a:xfrm>
            <a:off x="290945" y="2123420"/>
            <a:ext cx="4481945" cy="4734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itchFamily="18" charset="0"/>
                <a:cs typeface="Times New Roman" pitchFamily="18" charset="0"/>
              </a:rPr>
              <a:t>Đền ơn cục bạc, tiễn ra khỏi rừng</a:t>
            </a:r>
          </a:p>
          <a:p>
            <a:pPr algn="ctr"/>
            <a:endParaRPr lang="en-US" sz="2400">
              <a:latin typeface="Times New Roman" pitchFamily="18" charset="0"/>
              <a:cs typeface="Times New Roman" pitchFamily="18" charset="0"/>
            </a:endParaRPr>
          </a:p>
          <a:p>
            <a:pPr algn="ctr"/>
            <a:endParaRPr lang="en-US" sz="2400"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3200" b="1" smtClean="0">
                <a:solidFill>
                  <a:srgbClr val="FF0000"/>
                </a:solidFill>
                <a:latin typeface="Times New Roman" pitchFamily="18" charset="0"/>
                <a:cs typeface="Times New Roman" pitchFamily="18" charset="0"/>
              </a:rPr>
              <a:t>Đền ơn một lần</a:t>
            </a:r>
            <a:endParaRPr lang="en-US" sz="3200" b="1">
              <a:solidFill>
                <a:srgbClr val="FF0000"/>
              </a:solidFill>
              <a:latin typeface="Times New Roman" pitchFamily="18" charset="0"/>
              <a:cs typeface="Times New Roman" pitchFamily="18" charset="0"/>
            </a:endParaRPr>
          </a:p>
        </p:txBody>
      </p:sp>
      <p:sp>
        <p:nvSpPr>
          <p:cNvPr id="10" name="Folded Corner 9"/>
          <p:cNvSpPr/>
          <p:nvPr/>
        </p:nvSpPr>
        <p:spPr>
          <a:xfrm>
            <a:off x="4772890" y="2123420"/>
            <a:ext cx="4114800" cy="4734580"/>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itchFamily="18" charset="0"/>
                <a:cs typeface="Times New Roman" pitchFamily="18" charset="0"/>
              </a:rPr>
              <a:t>Một đêm nọ: </a:t>
            </a:r>
            <a:r>
              <a:rPr lang="en-US" sz="2400" smtClean="0">
                <a:latin typeface="Times New Roman" pitchFamily="18" charset="0"/>
                <a:cs typeface="Times New Roman" pitchFamily="18" charset="0"/>
              </a:rPr>
              <a:t>Mang đến một con nai</a:t>
            </a:r>
          </a:p>
          <a:p>
            <a:pPr algn="ctr"/>
            <a:r>
              <a:rPr lang="en-US" sz="2400" b="1" smtClean="0">
                <a:latin typeface="Times New Roman" pitchFamily="18" charset="0"/>
                <a:cs typeface="Times New Roman" pitchFamily="18" charset="0"/>
              </a:rPr>
              <a:t>Hơn mười năm sau, khi bác tiều mất: </a:t>
            </a:r>
            <a:r>
              <a:rPr lang="en-US" sz="2400" smtClean="0">
                <a:latin typeface="Times New Roman" pitchFamily="18" charset="0"/>
                <a:cs typeface="Times New Roman" pitchFamily="18" charset="0"/>
              </a:rPr>
              <a:t>Đến dụi đầu vào quan tài, gầm lên, chạy quanh.</a:t>
            </a:r>
          </a:p>
          <a:p>
            <a:pPr algn="ctr"/>
            <a:r>
              <a:rPr lang="en-US" sz="2400" b="1" smtClean="0">
                <a:latin typeface="Times New Roman" pitchFamily="18" charset="0"/>
                <a:cs typeface="Times New Roman" pitchFamily="18" charset="0"/>
              </a:rPr>
              <a:t>Từ đó về sau, vào ngày dỗ bác: </a:t>
            </a:r>
            <a:r>
              <a:rPr lang="en-US" sz="2400" smtClean="0">
                <a:latin typeface="Times New Roman" pitchFamily="18" charset="0"/>
                <a:cs typeface="Times New Roman" pitchFamily="18" charset="0"/>
              </a:rPr>
              <a:t>đem thịt đến...</a:t>
            </a:r>
          </a:p>
          <a:p>
            <a:pPr algn="ctr"/>
            <a:r>
              <a:rPr lang="en-US" sz="3200" b="1" smtClean="0">
                <a:solidFill>
                  <a:srgbClr val="FF0000"/>
                </a:solidFill>
                <a:latin typeface="Times New Roman" pitchFamily="18" charset="0"/>
                <a:cs typeface="Times New Roman" pitchFamily="18" charset="0"/>
              </a:rPr>
              <a:t>Đền ơn suốt đời.</a:t>
            </a:r>
            <a:endParaRPr lang="en-US" sz="3200" b="1">
              <a:solidFill>
                <a:srgbClr val="FF0000"/>
              </a:solidFill>
              <a:latin typeface="Times New Roman" pitchFamily="18" charset="0"/>
              <a:cs typeface="Times New Roman" pitchFamily="18" charset="0"/>
            </a:endParaRPr>
          </a:p>
        </p:txBody>
      </p:sp>
      <p:sp>
        <p:nvSpPr>
          <p:cNvPr id="11" name="TextBox 10"/>
          <p:cNvSpPr txBox="1"/>
          <p:nvPr/>
        </p:nvSpPr>
        <p:spPr>
          <a:xfrm>
            <a:off x="1219200" y="5817136"/>
            <a:ext cx="6477000"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Nâng cấp </a:t>
            </a:r>
            <a:r>
              <a:rPr lang="en-US" sz="3200" b="1" u="sng" smtClean="0">
                <a:solidFill>
                  <a:srgbClr val="FF0000"/>
                </a:solidFill>
                <a:latin typeface="Times New Roman" pitchFamily="18" charset="0"/>
                <a:cs typeface="Times New Roman" pitchFamily="18" charset="0"/>
              </a:rPr>
              <a:t>cái nghĩa </a:t>
            </a:r>
            <a:r>
              <a:rPr lang="en-US" sz="3200" b="1" smtClean="0">
                <a:solidFill>
                  <a:srgbClr val="FF0000"/>
                </a:solidFill>
                <a:latin typeface="Times New Roman" pitchFamily="18" charset="0"/>
                <a:cs typeface="Times New Roman" pitchFamily="18" charset="0"/>
              </a:rPr>
              <a:t>ở con hổ, làm nổi bật chủ đề của truyện.</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857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barn(inVertical)">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barn(inVertical)">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barn(inVertical)">
                                      <p:cBhvr>
                                        <p:cTn id="56" dur="500"/>
                                        <p:tgtEl>
                                          <p:spTgt spid="1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barn(inVertical)">
                                      <p:cBhvr>
                                        <p:cTn id="61" dur="5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9">
                                            <p:txEl>
                                              <p:pRg st="4" end="4"/>
                                            </p:txEl>
                                          </p:spTgt>
                                        </p:tgtEl>
                                        <p:attrNameLst>
                                          <p:attrName>style.visibility</p:attrName>
                                        </p:attrNameLst>
                                      </p:cBhvr>
                                      <p:to>
                                        <p:strVal val="visible"/>
                                      </p:to>
                                    </p:set>
                                    <p:animEffect transition="in" filter="fade">
                                      <p:cBhvr>
                                        <p:cTn id="66" dur="1000"/>
                                        <p:tgtEl>
                                          <p:spTgt spid="9">
                                            <p:txEl>
                                              <p:pRg st="4" end="4"/>
                                            </p:txEl>
                                          </p:spTgt>
                                        </p:tgtEl>
                                      </p:cBhvr>
                                    </p:animEffect>
                                    <p:anim calcmode="lin" valueType="num">
                                      <p:cBhvr>
                                        <p:cTn id="6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
                                            <p:txEl>
                                              <p:pRg st="3" end="3"/>
                                            </p:txEl>
                                          </p:spTgt>
                                        </p:tgtEl>
                                        <p:attrNameLst>
                                          <p:attrName>style.visibility</p:attrName>
                                        </p:attrNameLst>
                                      </p:cBhvr>
                                      <p:to>
                                        <p:strVal val="visible"/>
                                      </p:to>
                                    </p:set>
                                    <p:animEffect transition="in" filter="fade">
                                      <p:cBhvr>
                                        <p:cTn id="73" dur="1000"/>
                                        <p:tgtEl>
                                          <p:spTgt spid="10">
                                            <p:txEl>
                                              <p:pRg st="3" end="3"/>
                                            </p:txEl>
                                          </p:spTgt>
                                        </p:tgtEl>
                                      </p:cBhvr>
                                    </p:animEffect>
                                    <p:anim calcmode="lin" valueType="num">
                                      <p:cBhvr>
                                        <p:cTn id="7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1">
                                            <p:txEl>
                                              <p:pRg st="0" end="0"/>
                                            </p:txEl>
                                          </p:spTgt>
                                        </p:tgtEl>
                                        <p:attrNameLst>
                                          <p:attrName>style.visibility</p:attrName>
                                        </p:attrNameLst>
                                      </p:cBhvr>
                                      <p:to>
                                        <p:strVal val="visible"/>
                                      </p:to>
                                    </p:set>
                                    <p:anim calcmode="lin" valueType="num">
                                      <p:cBhvr>
                                        <p:cTn id="8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1"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82"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83"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04672"/>
          </a:xfrm>
        </p:spPr>
        <p:txBody>
          <a:bodyPr/>
          <a:lstStyle/>
          <a:p>
            <a:r>
              <a:rPr lang="en-US" smtClean="0">
                <a:latin typeface="Times New Roman" pitchFamily="18" charset="0"/>
                <a:cs typeface="Times New Roman" pitchFamily="18" charset="0"/>
              </a:rPr>
              <a:t>II. Tìm hiểu văn bản</a:t>
            </a:r>
            <a:endParaRPr lang="en-US">
              <a:latin typeface="Times New Roman" pitchFamily="18" charset="0"/>
              <a:cs typeface="Times New Roman" pitchFamily="18" charset="0"/>
            </a:endParaRPr>
          </a:p>
        </p:txBody>
      </p:sp>
      <p:sp>
        <p:nvSpPr>
          <p:cNvPr id="3" name="Text Placeholder 2"/>
          <p:cNvSpPr>
            <a:spLocks noGrp="1"/>
          </p:cNvSpPr>
          <p:nvPr>
            <p:ph type="body" idx="1"/>
          </p:nvPr>
        </p:nvSpPr>
        <p:spPr>
          <a:xfrm>
            <a:off x="603088" y="2971800"/>
            <a:ext cx="3889248" cy="789881"/>
          </a:xfrm>
        </p:spPr>
        <p:txBody>
          <a:bodyPr>
            <a:normAutofit/>
          </a:bodyPr>
          <a:lstStyle/>
          <a:p>
            <a:r>
              <a:rPr lang="en-US" sz="2800" b="1" smtClean="0">
                <a:latin typeface="Times New Roman" pitchFamily="18" charset="0"/>
                <a:cs typeface="Times New Roman" pitchFamily="18" charset="0"/>
              </a:rPr>
              <a:t>Hổ đền ơn bà Trần</a:t>
            </a:r>
            <a:endParaRPr lang="en-US" sz="2800" b="1">
              <a:latin typeface="Times New Roman" pitchFamily="18" charset="0"/>
              <a:cs typeface="Times New Roman" pitchFamily="18" charset="0"/>
            </a:endParaRPr>
          </a:p>
        </p:txBody>
      </p:sp>
      <p:sp>
        <p:nvSpPr>
          <p:cNvPr id="4" name="Content Placeholder 3"/>
          <p:cNvSpPr>
            <a:spLocks noGrp="1"/>
          </p:cNvSpPr>
          <p:nvPr>
            <p:ph sz="half" idx="2"/>
          </p:nvPr>
        </p:nvSpPr>
        <p:spPr>
          <a:xfrm>
            <a:off x="644572" y="3733800"/>
            <a:ext cx="3820055" cy="762000"/>
          </a:xfrm>
        </p:spPr>
        <p:txBody>
          <a:bodyPr>
            <a:normAutofit/>
          </a:bodyPr>
          <a:lstStyle/>
          <a:p>
            <a:r>
              <a:rPr lang="en-US" sz="2400" smtClean="0">
                <a:latin typeface="Times New Roman" pitchFamily="18" charset="0"/>
                <a:cs typeface="Times New Roman" pitchFamily="18" charset="0"/>
              </a:rPr>
              <a:t>Đền ơn một lần</a:t>
            </a:r>
            <a:endParaRPr lang="en-US" sz="240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10100" y="3048000"/>
            <a:ext cx="3822192" cy="789880"/>
          </a:xfrm>
        </p:spPr>
        <p:txBody>
          <a:bodyPr>
            <a:normAutofit/>
          </a:bodyPr>
          <a:lstStyle/>
          <a:p>
            <a:r>
              <a:rPr lang="en-US" sz="2800" b="1" smtClean="0">
                <a:latin typeface="Times New Roman" pitchFamily="18" charset="0"/>
                <a:cs typeface="Times New Roman" pitchFamily="18" charset="0"/>
              </a:rPr>
              <a:t>Hổ đền ơn bác tiều</a:t>
            </a:r>
            <a:endParaRPr lang="en-US" sz="2800" b="1">
              <a:latin typeface="Times New Roman" pitchFamily="18" charset="0"/>
              <a:cs typeface="Times New Roman" pitchFamily="18" charset="0"/>
            </a:endParaRPr>
          </a:p>
        </p:txBody>
      </p:sp>
      <p:sp>
        <p:nvSpPr>
          <p:cNvPr id="6" name="Content Placeholder 5"/>
          <p:cNvSpPr>
            <a:spLocks noGrp="1"/>
          </p:cNvSpPr>
          <p:nvPr>
            <p:ph sz="quarter" idx="4"/>
          </p:nvPr>
        </p:nvSpPr>
        <p:spPr>
          <a:xfrm>
            <a:off x="4610100" y="3810000"/>
            <a:ext cx="3822192" cy="685800"/>
          </a:xfrm>
        </p:spPr>
        <p:txBody>
          <a:bodyPr>
            <a:normAutofit/>
          </a:bodyPr>
          <a:lstStyle/>
          <a:p>
            <a:r>
              <a:rPr lang="en-US" sz="2400" smtClean="0">
                <a:latin typeface="Times New Roman" pitchFamily="18" charset="0"/>
                <a:cs typeface="Times New Roman" pitchFamily="18" charset="0"/>
              </a:rPr>
              <a:t>Đền ơn suốt đời.</a:t>
            </a:r>
            <a:endParaRPr lang="en-US" sz="2400">
              <a:latin typeface="Times New Roman" pitchFamily="18" charset="0"/>
              <a:cs typeface="Times New Roman" pitchFamily="18" charset="0"/>
            </a:endParaRPr>
          </a:p>
        </p:txBody>
      </p:sp>
      <p:sp>
        <p:nvSpPr>
          <p:cNvPr id="7" name="TextBox 6"/>
          <p:cNvSpPr txBox="1"/>
          <p:nvPr/>
        </p:nvSpPr>
        <p:spPr>
          <a:xfrm>
            <a:off x="457200" y="1676400"/>
            <a:ext cx="8305800" cy="1384995"/>
          </a:xfrm>
          <a:prstGeom prst="rect">
            <a:avLst/>
          </a:prstGeom>
          <a:noFill/>
        </p:spPr>
        <p:txBody>
          <a:bodyPr wrap="square" rtlCol="0">
            <a:spAutoFit/>
          </a:bodyPr>
          <a:lstStyle/>
          <a:p>
            <a:r>
              <a:rPr lang="en-US" sz="2800" b="1" smtClean="0">
                <a:latin typeface="Times New Roman" pitchFamily="18" charset="0"/>
                <a:cs typeface="Times New Roman" pitchFamily="18" charset="0"/>
              </a:rPr>
              <a:t>Bố cục: </a:t>
            </a:r>
            <a:r>
              <a:rPr lang="en-US" sz="2400" smtClean="0">
                <a:latin typeface="Times New Roman" pitchFamily="18" charset="0"/>
                <a:cs typeface="Times New Roman" pitchFamily="18" charset="0"/>
              </a:rPr>
              <a:t>2 phần</a:t>
            </a:r>
          </a:p>
          <a:p>
            <a:pPr marL="514350" indent="-514350">
              <a:buAutoNum type="arabicPeriod"/>
            </a:pPr>
            <a:r>
              <a:rPr lang="en-US" sz="2800" b="1" smtClean="0">
                <a:latin typeface="Times New Roman" pitchFamily="18" charset="0"/>
                <a:cs typeface="Times New Roman" pitchFamily="18" charset="0"/>
              </a:rPr>
              <a:t>Câu chuyện của con hổ đực và  bà Trần.</a:t>
            </a:r>
          </a:p>
          <a:p>
            <a:pPr marL="514350" indent="-514350">
              <a:buAutoNum type="arabicPeriod"/>
            </a:pPr>
            <a:r>
              <a:rPr lang="en-US" sz="2800" b="1" smtClean="0">
                <a:latin typeface="Times New Roman" pitchFamily="18" charset="0"/>
                <a:cs typeface="Times New Roman" pitchFamily="18" charset="0"/>
              </a:rPr>
              <a:t>Câu chuyện của con hổ trán trắng và bác tiều.</a:t>
            </a:r>
            <a:endParaRPr lang="en-US" sz="2800" b="1">
              <a:latin typeface="Times New Roman" pitchFamily="18" charset="0"/>
              <a:cs typeface="Times New Roman" pitchFamily="18" charset="0"/>
            </a:endParaRPr>
          </a:p>
        </p:txBody>
      </p:sp>
      <p:sp>
        <p:nvSpPr>
          <p:cNvPr id="8" name="TextBox 7"/>
          <p:cNvSpPr txBox="1"/>
          <p:nvPr/>
        </p:nvSpPr>
        <p:spPr>
          <a:xfrm>
            <a:off x="1143000" y="5098197"/>
            <a:ext cx="6629400" cy="830997"/>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Kết cấu chuyện nâng cấp </a:t>
            </a:r>
            <a:r>
              <a:rPr lang="en-US" sz="2400" u="sng" smtClean="0">
                <a:solidFill>
                  <a:srgbClr val="FF0000"/>
                </a:solidFill>
                <a:latin typeface="Times New Roman" pitchFamily="18" charset="0"/>
                <a:cs typeface="Times New Roman" pitchFamily="18" charset="0"/>
              </a:rPr>
              <a:t>cái nghĩa </a:t>
            </a:r>
            <a:r>
              <a:rPr lang="en-US" sz="2400" smtClean="0">
                <a:solidFill>
                  <a:srgbClr val="FF0000"/>
                </a:solidFill>
                <a:latin typeface="Times New Roman" pitchFamily="18" charset="0"/>
                <a:cs typeface="Times New Roman" pitchFamily="18" charset="0"/>
              </a:rPr>
              <a:t>ở con hổ làm nổi bật chủ đề của câu chuyện. </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2720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Times New Roman" pitchFamily="18" charset="0"/>
                <a:cs typeface="Times New Roman" pitchFamily="18" charset="0"/>
              </a:rPr>
              <a:t>Câu hỏi mở rộng</a:t>
            </a:r>
            <a:endParaRPr lang="en-US" b="1">
              <a:latin typeface="Times New Roman" pitchFamily="18" charset="0"/>
              <a:cs typeface="Times New Roman" pitchFamily="18" charset="0"/>
            </a:endParaRPr>
          </a:p>
        </p:txBody>
      </p:sp>
      <p:sp>
        <p:nvSpPr>
          <p:cNvPr id="4" name="Content Placeholder 3"/>
          <p:cNvSpPr>
            <a:spLocks noGrp="1"/>
          </p:cNvSpPr>
          <p:nvPr>
            <p:ph sz="half" idx="2"/>
          </p:nvPr>
        </p:nvSpPr>
        <p:spPr>
          <a:xfrm>
            <a:off x="677332" y="2133600"/>
            <a:ext cx="7628468" cy="3992563"/>
          </a:xfrm>
        </p:spPr>
        <p:txBody>
          <a:bodyPr>
            <a:normAutofit/>
          </a:bodyPr>
          <a:lstStyle/>
          <a:p>
            <a:r>
              <a:rPr lang="en-US" sz="3200" b="1" smtClean="0">
                <a:solidFill>
                  <a:srgbClr val="FF0000"/>
                </a:solidFill>
                <a:latin typeface="Times New Roman" pitchFamily="18" charset="0"/>
                <a:cs typeface="Times New Roman" pitchFamily="18" charset="0"/>
              </a:rPr>
              <a:t>Tại vì sao con hổ trong câu chuyện thứ nhất chỉ trả ơn bà Trần một lần mà con hổ trong câu chuyện thứ hai lại trả ơn bác tiều cả đời?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766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80872"/>
          </a:xfrm>
        </p:spPr>
        <p:txBody>
          <a:bodyPr>
            <a:normAutofit/>
          </a:bodyPr>
          <a:lstStyle/>
          <a:p>
            <a:r>
              <a:rPr lang="en-US" sz="3200" b="1" smtClean="0">
                <a:latin typeface="Times New Roman" pitchFamily="18" charset="0"/>
                <a:cs typeface="Times New Roman" pitchFamily="18" charset="0"/>
              </a:rPr>
              <a:t>Bài học rút ra từ câu chuyện này là gì?</a:t>
            </a:r>
            <a:endParaRPr lang="en-US" sz="3200" b="1">
              <a:latin typeface="Times New Roman" pitchFamily="18" charset="0"/>
              <a:cs typeface="Times New Roman" pitchFamily="18" charset="0"/>
            </a:endParaRPr>
          </a:p>
        </p:txBody>
      </p:sp>
      <p:sp>
        <p:nvSpPr>
          <p:cNvPr id="4" name="Content Placeholder 3"/>
          <p:cNvSpPr>
            <a:spLocks noGrp="1"/>
          </p:cNvSpPr>
          <p:nvPr>
            <p:ph sz="half" idx="2"/>
          </p:nvPr>
        </p:nvSpPr>
        <p:spPr>
          <a:xfrm>
            <a:off x="677332" y="1871485"/>
            <a:ext cx="8238068" cy="2319515"/>
          </a:xfrm>
        </p:spPr>
        <p:txBody>
          <a:bodyPr>
            <a:normAutofit/>
          </a:bodyPr>
          <a:lstStyle/>
          <a:p>
            <a:r>
              <a:rPr lang="en-US" sz="2800" b="1" smtClean="0">
                <a:latin typeface="Times New Roman" pitchFamily="18" charset="0"/>
                <a:cs typeface="Times New Roman" pitchFamily="18" charset="0"/>
              </a:rPr>
              <a:t>Con người sống phải có ân nghĩa:</a:t>
            </a:r>
          </a:p>
          <a:p>
            <a:r>
              <a:rPr lang="en-US" sz="2400" b="1" smtClean="0">
                <a:latin typeface="Times New Roman" pitchFamily="18" charset="0"/>
                <a:cs typeface="Times New Roman" pitchFamily="18" charset="0"/>
              </a:rPr>
              <a:t>+ Nhân hậu, bao dung với người hoạn nạn.</a:t>
            </a:r>
          </a:p>
          <a:p>
            <a:r>
              <a:rPr lang="en-US" sz="2400" b="1" smtClean="0">
                <a:latin typeface="Times New Roman" pitchFamily="18" charset="0"/>
                <a:cs typeface="Times New Roman" pitchFamily="18" charset="0"/>
              </a:rPr>
              <a:t>+ Tri ân đối với người đã cứu giúp, cưu mang.</a:t>
            </a:r>
          </a:p>
          <a:p>
            <a:r>
              <a:rPr lang="en-US" sz="2400" b="1" smtClean="0">
                <a:latin typeface="Times New Roman" pitchFamily="18" charset="0"/>
                <a:cs typeface="Times New Roman" pitchFamily="18" charset="0"/>
              </a:rPr>
              <a:t>+ Tri ân phải bằng cả tấm lòng, không phải chỉ tri ân trong một ngày mà còn bằng cả cuộc đời.</a:t>
            </a:r>
            <a:endParaRPr lang="en-US" sz="2400" b="1">
              <a:latin typeface="Times New Roman" pitchFamily="18" charset="0"/>
              <a:cs typeface="Times New Roman" pitchFamily="18" charset="0"/>
            </a:endParaRPr>
          </a:p>
        </p:txBody>
      </p:sp>
      <p:sp>
        <p:nvSpPr>
          <p:cNvPr id="7" name="TextBox 6"/>
          <p:cNvSpPr txBox="1"/>
          <p:nvPr/>
        </p:nvSpPr>
        <p:spPr>
          <a:xfrm>
            <a:off x="1905000" y="609600"/>
            <a:ext cx="4191000" cy="1261884"/>
          </a:xfrm>
          <a:prstGeom prst="rect">
            <a:avLst/>
          </a:prstGeom>
          <a:noFill/>
        </p:spPr>
        <p:txBody>
          <a:bodyPr wrap="square" rtlCol="0">
            <a:spAutoFit/>
          </a:bodyPr>
          <a:lstStyle/>
          <a:p>
            <a:r>
              <a:rPr lang="en-US" sz="4400" b="1" smtClean="0">
                <a:latin typeface="Times New Roman" pitchFamily="18" charset="0"/>
                <a:cs typeface="Times New Roman" pitchFamily="18" charset="0"/>
              </a:rPr>
              <a:t>III. Tổng kết</a:t>
            </a:r>
          </a:p>
          <a:p>
            <a:r>
              <a:rPr lang="en-US" sz="3200" b="1" smtClean="0">
                <a:latin typeface="Times New Roman" pitchFamily="18" charset="0"/>
                <a:cs typeface="Times New Roman" pitchFamily="18" charset="0"/>
              </a:rPr>
              <a:t>1. Bài học.</a:t>
            </a:r>
            <a:endParaRPr lang="en-US" sz="3200" b="1">
              <a:latin typeface="Times New Roman" pitchFamily="18" charset="0"/>
              <a:cs typeface="Times New Roman" pitchFamily="18" charset="0"/>
            </a:endParaRPr>
          </a:p>
        </p:txBody>
      </p:sp>
      <p:sp>
        <p:nvSpPr>
          <p:cNvPr id="8" name="TextBox 7"/>
          <p:cNvSpPr txBox="1"/>
          <p:nvPr/>
        </p:nvSpPr>
        <p:spPr>
          <a:xfrm>
            <a:off x="762000" y="4191000"/>
            <a:ext cx="7772400"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Những biện pháp nghệ thuật chủ yếu  tạo nên thành công của câu chuyện này là gì?</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1752600" y="4113688"/>
            <a:ext cx="44958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2. Nghệ thuật</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
        <p:nvSpPr>
          <p:cNvPr id="10" name="TextBox 9"/>
          <p:cNvSpPr txBox="1"/>
          <p:nvPr/>
        </p:nvSpPr>
        <p:spPr>
          <a:xfrm>
            <a:off x="1295400" y="4852719"/>
            <a:ext cx="6096000" cy="830997"/>
          </a:xfrm>
          <a:prstGeom prst="rect">
            <a:avLst/>
          </a:prstGeom>
          <a:noFill/>
        </p:spPr>
        <p:txBody>
          <a:bodyPr wrap="square" rtlCol="0">
            <a:spAutoFit/>
          </a:bodyPr>
          <a:lstStyle/>
          <a:p>
            <a:r>
              <a:rPr lang="en-US" sz="2400" smtClean="0">
                <a:solidFill>
                  <a:srgbClr val="002060"/>
                </a:solidFill>
                <a:latin typeface="Times New Roman" pitchFamily="18" charset="0"/>
                <a:cs typeface="Times New Roman" pitchFamily="18" charset="0"/>
              </a:rPr>
              <a:t>- </a:t>
            </a:r>
            <a:r>
              <a:rPr lang="en-US" sz="2400" b="1" smtClean="0">
                <a:solidFill>
                  <a:srgbClr val="002060"/>
                </a:solidFill>
                <a:latin typeface="Times New Roman" pitchFamily="18" charset="0"/>
                <a:cs typeface="Times New Roman" pitchFamily="18" charset="0"/>
              </a:rPr>
              <a:t>Nhân hóa, ẩn dụ, xây dựng cốt truyện kép để làm nổi bật chủ đề câu chuyện.</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725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2"/>
                                        </p:tgtEl>
                                      </p:cBhvr>
                                    </p:animEffect>
                                    <p:anim calcmode="lin" valueType="num">
                                      <p:cBhvr>
                                        <p:cTn id="25"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32" dur="26">
                                          <p:stCondLst>
                                            <p:cond delay="620"/>
                                          </p:stCondLst>
                                        </p:cTn>
                                        <p:tgtEl>
                                          <p:spTgt spid="2"/>
                                        </p:tgtEl>
                                      </p:cBhvr>
                                      <p:to x="100000" y="60000"/>
                                    </p:animScale>
                                    <p:animScale>
                                      <p:cBhvr>
                                        <p:cTn id="33" dur="166" decel="50000">
                                          <p:stCondLst>
                                            <p:cond delay="64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set>
                                      <p:cBhvr>
                                        <p:cTn id="40" dur="1" fill="hold">
                                          <p:stCondLst>
                                            <p:cond delay="19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1000"/>
                                        <p:tgtEl>
                                          <p:spTgt spid="4">
                                            <p:txEl>
                                              <p:pRg st="0" end="0"/>
                                            </p:txEl>
                                          </p:spTgt>
                                        </p:tgtEl>
                                      </p:cBhvr>
                                    </p:animEffect>
                                    <p:anim calcmode="lin" valueType="num">
                                      <p:cBhvr>
                                        <p:cTn id="5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1000"/>
                                        <p:tgtEl>
                                          <p:spTgt spid="4">
                                            <p:txEl>
                                              <p:pRg st="1" end="1"/>
                                            </p:txEl>
                                          </p:spTgt>
                                        </p:tgtEl>
                                      </p:cBhvr>
                                    </p:animEffect>
                                    <p:anim calcmode="lin" valueType="num">
                                      <p:cBhvr>
                                        <p:cTn id="5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1000"/>
                                        <p:tgtEl>
                                          <p:spTgt spid="4">
                                            <p:txEl>
                                              <p:pRg st="2" end="2"/>
                                            </p:txEl>
                                          </p:spTgt>
                                        </p:tgtEl>
                                      </p:cBhvr>
                                    </p:animEffect>
                                    <p:anim calcmode="lin" valueType="num">
                                      <p:cBhvr>
                                        <p:cTn id="6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1000"/>
                                        <p:tgtEl>
                                          <p:spTgt spid="4">
                                            <p:txEl>
                                              <p:pRg st="3" end="3"/>
                                            </p:txEl>
                                          </p:spTgt>
                                        </p:tgtEl>
                                      </p:cBhvr>
                                    </p:animEffect>
                                    <p:anim calcmode="lin" valueType="num">
                                      <p:cBhvr>
                                        <p:cTn id="6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fade">
                                      <p:cBhvr>
                                        <p:cTn id="74" dur="1000"/>
                                        <p:tgtEl>
                                          <p:spTgt spid="8">
                                            <p:txEl>
                                              <p:pRg st="0" end="0"/>
                                            </p:txEl>
                                          </p:spTgt>
                                        </p:tgtEl>
                                      </p:cBhvr>
                                    </p:animEffect>
                                    <p:anim calcmode="lin" valueType="num">
                                      <p:cBhvr>
                                        <p:cTn id="7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xit" presetSubtype="21" fill="hold" grpId="0" nodeType="clickEffect">
                                  <p:stCondLst>
                                    <p:cond delay="0"/>
                                  </p:stCondLst>
                                  <p:childTnLst>
                                    <p:animEffect transition="out" filter="barn(inVertical)">
                                      <p:cBhvr>
                                        <p:cTn id="80" dur="500"/>
                                        <p:tgtEl>
                                          <p:spTgt spid="8">
                                            <p:txEl>
                                              <p:pRg st="0" end="0"/>
                                            </p:txEl>
                                          </p:spTgt>
                                        </p:tgtEl>
                                      </p:cBhvr>
                                    </p:animEffect>
                                    <p:set>
                                      <p:cBhvr>
                                        <p:cTn id="8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down)">
                                      <p:cBhvr>
                                        <p:cTn id="86" dur="580">
                                          <p:stCondLst>
                                            <p:cond delay="0"/>
                                          </p:stCondLst>
                                        </p:cTn>
                                        <p:tgtEl>
                                          <p:spTgt spid="9"/>
                                        </p:tgtEl>
                                      </p:cBhvr>
                                    </p:animEffect>
                                    <p:anim calcmode="lin" valueType="num">
                                      <p:cBhvr>
                                        <p:cTn id="8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2" dur="26">
                                          <p:stCondLst>
                                            <p:cond delay="650"/>
                                          </p:stCondLst>
                                        </p:cTn>
                                        <p:tgtEl>
                                          <p:spTgt spid="9"/>
                                        </p:tgtEl>
                                      </p:cBhvr>
                                      <p:to x="100000" y="60000"/>
                                    </p:animScale>
                                    <p:animScale>
                                      <p:cBhvr>
                                        <p:cTn id="93" dur="166" decel="50000">
                                          <p:stCondLst>
                                            <p:cond delay="676"/>
                                          </p:stCondLst>
                                        </p:cTn>
                                        <p:tgtEl>
                                          <p:spTgt spid="9"/>
                                        </p:tgtEl>
                                      </p:cBhvr>
                                      <p:to x="100000" y="100000"/>
                                    </p:animScale>
                                    <p:animScale>
                                      <p:cBhvr>
                                        <p:cTn id="94" dur="26">
                                          <p:stCondLst>
                                            <p:cond delay="1312"/>
                                          </p:stCondLst>
                                        </p:cTn>
                                        <p:tgtEl>
                                          <p:spTgt spid="9"/>
                                        </p:tgtEl>
                                      </p:cBhvr>
                                      <p:to x="100000" y="80000"/>
                                    </p:animScale>
                                    <p:animScale>
                                      <p:cBhvr>
                                        <p:cTn id="95" dur="166" decel="50000">
                                          <p:stCondLst>
                                            <p:cond delay="1338"/>
                                          </p:stCondLst>
                                        </p:cTn>
                                        <p:tgtEl>
                                          <p:spTgt spid="9"/>
                                        </p:tgtEl>
                                      </p:cBhvr>
                                      <p:to x="100000" y="100000"/>
                                    </p:animScale>
                                    <p:animScale>
                                      <p:cBhvr>
                                        <p:cTn id="96" dur="26">
                                          <p:stCondLst>
                                            <p:cond delay="1642"/>
                                          </p:stCondLst>
                                        </p:cTn>
                                        <p:tgtEl>
                                          <p:spTgt spid="9"/>
                                        </p:tgtEl>
                                      </p:cBhvr>
                                      <p:to x="100000" y="90000"/>
                                    </p:animScale>
                                    <p:animScale>
                                      <p:cBhvr>
                                        <p:cTn id="97" dur="166" decel="50000">
                                          <p:stCondLst>
                                            <p:cond delay="1668"/>
                                          </p:stCondLst>
                                        </p:cTn>
                                        <p:tgtEl>
                                          <p:spTgt spid="9"/>
                                        </p:tgtEl>
                                      </p:cBhvr>
                                      <p:to x="100000" y="100000"/>
                                    </p:animScale>
                                    <p:animScale>
                                      <p:cBhvr>
                                        <p:cTn id="98" dur="26">
                                          <p:stCondLst>
                                            <p:cond delay="1808"/>
                                          </p:stCondLst>
                                        </p:cTn>
                                        <p:tgtEl>
                                          <p:spTgt spid="9"/>
                                        </p:tgtEl>
                                      </p:cBhvr>
                                      <p:to x="100000" y="95000"/>
                                    </p:animScale>
                                    <p:animScale>
                                      <p:cBhvr>
                                        <p:cTn id="99" dur="166" decel="50000">
                                          <p:stCondLst>
                                            <p:cond delay="1834"/>
                                          </p:stCondLst>
                                        </p:cTn>
                                        <p:tgtEl>
                                          <p:spTgt spid="9"/>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10">
                                            <p:txEl>
                                              <p:pRg st="0" end="0"/>
                                            </p:txEl>
                                          </p:spTgt>
                                        </p:tgtEl>
                                        <p:attrNameLst>
                                          <p:attrName>style.visibility</p:attrName>
                                        </p:attrNameLst>
                                      </p:cBhvr>
                                      <p:to>
                                        <p:strVal val="visible"/>
                                      </p:to>
                                    </p:set>
                                    <p:anim calcmode="lin" valueType="num">
                                      <p:cBhvr>
                                        <p:cTn id="10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06"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build="allAtOnce"/>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940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IV. Luyện tập</a:t>
            </a:r>
            <a:endParaRPr lang="en-US">
              <a:latin typeface="Times New Roman" pitchFamily="18" charset="0"/>
              <a:cs typeface="Times New Roman" pitchFamily="18" charset="0"/>
            </a:endParaRPr>
          </a:p>
        </p:txBody>
      </p:sp>
      <p:sp>
        <p:nvSpPr>
          <p:cNvPr id="4" name="Content Placeholder 3"/>
          <p:cNvSpPr>
            <a:spLocks noGrp="1"/>
          </p:cNvSpPr>
          <p:nvPr>
            <p:ph sz="half" idx="2"/>
          </p:nvPr>
        </p:nvSpPr>
        <p:spPr>
          <a:xfrm>
            <a:off x="677332" y="1676401"/>
            <a:ext cx="7933268" cy="1524000"/>
          </a:xfrm>
        </p:spPr>
        <p:txBody>
          <a:bodyPr>
            <a:normAutofit/>
          </a:bodyPr>
          <a:lstStyle/>
          <a:p>
            <a:r>
              <a:rPr lang="en-US" sz="3200" b="1" smtClean="0">
                <a:latin typeface="Times New Roman" pitchFamily="18" charset="0"/>
                <a:cs typeface="Times New Roman" pitchFamily="18" charset="0"/>
              </a:rPr>
              <a:t>Bài tập 1: </a:t>
            </a:r>
            <a:r>
              <a:rPr lang="en-US" sz="3200" smtClean="0">
                <a:latin typeface="Times New Roman" pitchFamily="18" charset="0"/>
                <a:cs typeface="Times New Roman" pitchFamily="18" charset="0"/>
              </a:rPr>
              <a:t>Từ nội dung của câu chuyện trên, em hãy đặt một tiêu đề khác cho câu chuyện?</a:t>
            </a:r>
          </a:p>
          <a:p>
            <a:pPr marL="0" indent="0">
              <a:buNone/>
            </a:pPr>
            <a:endParaRPr lang="en-US" sz="3200">
              <a:latin typeface="Times New Roman" pitchFamily="18" charset="0"/>
              <a:cs typeface="Times New Roman" pitchFamily="18" charset="0"/>
            </a:endParaRPr>
          </a:p>
        </p:txBody>
      </p:sp>
      <p:sp>
        <p:nvSpPr>
          <p:cNvPr id="7" name="TextBox 6"/>
          <p:cNvSpPr txBox="1"/>
          <p:nvPr/>
        </p:nvSpPr>
        <p:spPr>
          <a:xfrm>
            <a:off x="990600" y="3200400"/>
            <a:ext cx="7315200" cy="1569660"/>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Bài tập 2: </a:t>
            </a:r>
            <a:r>
              <a:rPr lang="en-US" sz="3200" smtClean="0">
                <a:solidFill>
                  <a:srgbClr val="002060"/>
                </a:solidFill>
                <a:latin typeface="Times New Roman" pitchFamily="18" charset="0"/>
                <a:cs typeface="Times New Roman" pitchFamily="18" charset="0"/>
              </a:rPr>
              <a:t>Hãy tưởng tượng, nếu em là con hổ trán trắng, em sẽ khắc câu gì lên tấm bia tưởng niệm bác tiều?</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403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200400"/>
          </a:xfrm>
        </p:spPr>
        <p:txBody>
          <a:bodyPr>
            <a:normAutofit/>
          </a:bodyPr>
          <a:lstStyle/>
          <a:p>
            <a:r>
              <a:rPr lang="en-US" smtClean="0">
                <a:latin typeface="Times New Roman" pitchFamily="18" charset="0"/>
                <a:cs typeface="Times New Roman" pitchFamily="18" charset="0"/>
              </a:rPr>
              <a:t>Em hãy kể tên và phân loại các tác phẩm văn học dân gian mà em đã học theo các thể loại: truyền thuyết, cổ tích, ngụ ngôn, truyện cười?</a:t>
            </a:r>
          </a:p>
        </p:txBody>
      </p:sp>
      <p:sp>
        <p:nvSpPr>
          <p:cNvPr id="2" name="Title 1"/>
          <p:cNvSpPr>
            <a:spLocks noGrp="1"/>
          </p:cNvSpPr>
          <p:nvPr>
            <p:ph type="title"/>
          </p:nvPr>
        </p:nvSpPr>
        <p:spPr>
          <a:xfrm>
            <a:off x="457200" y="274638"/>
            <a:ext cx="8229600" cy="1325562"/>
          </a:xfrm>
        </p:spPr>
        <p:txBody>
          <a:bodyPr>
            <a:normAutofit/>
          </a:bodyPr>
          <a:lstStyle/>
          <a:p>
            <a:r>
              <a:rPr lang="en-US" sz="4000" b="1" smtClean="0">
                <a:latin typeface="Times New Roman" pitchFamily="18" charset="0"/>
                <a:cs typeface="Times New Roman" pitchFamily="18" charset="0"/>
              </a:rPr>
              <a:t>KIỂM TRA BÀI CŨ</a:t>
            </a:r>
            <a:endParaRPr lang="en-US" sz="4000" b="1">
              <a:latin typeface="Times New Roman" pitchFamily="18" charset="0"/>
              <a:cs typeface="Times New Roman" pitchFamily="18" charset="0"/>
            </a:endParaRPr>
          </a:p>
        </p:txBody>
      </p:sp>
      <p:sp>
        <p:nvSpPr>
          <p:cNvPr id="4" name="Action Button: Help 3">
            <a:hlinkClick r:id="" action="ppaction://hlinkshowjump?jump=nextslide" highlightClick="1"/>
          </p:cNvPr>
          <p:cNvSpPr/>
          <p:nvPr/>
        </p:nvSpPr>
        <p:spPr>
          <a:xfrm>
            <a:off x="955964" y="640773"/>
            <a:ext cx="762000" cy="419100"/>
          </a:xfrm>
          <a:prstGeom prst="actionButtonHel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8613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3427" y="304800"/>
            <a:ext cx="38862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CON HỔ CÓ NGHĨA</a:t>
            </a:r>
            <a:endParaRPr lang="en-US" sz="2400" b="1">
              <a:solidFill>
                <a:schemeClr val="tx1"/>
              </a:solidFill>
              <a:latin typeface="Times New Roman" pitchFamily="18" charset="0"/>
              <a:cs typeface="Times New Roman" pitchFamily="18" charset="0"/>
            </a:endParaRPr>
          </a:p>
        </p:txBody>
      </p:sp>
      <p:cxnSp>
        <p:nvCxnSpPr>
          <p:cNvPr id="9" name="Straight Arrow Connector 8"/>
          <p:cNvCxnSpPr>
            <a:stCxn id="7" idx="2"/>
          </p:cNvCxnSpPr>
          <p:nvPr/>
        </p:nvCxnSpPr>
        <p:spPr>
          <a:xfrm flipH="1">
            <a:off x="2254827" y="1066800"/>
            <a:ext cx="21717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4426527" y="1066800"/>
            <a:ext cx="19431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09700" y="1828800"/>
            <a:ext cx="2819400" cy="457200"/>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smtClean="0">
                <a:latin typeface="Times New Roman" pitchFamily="18" charset="0"/>
                <a:cs typeface="Times New Roman" pitchFamily="18" charset="0"/>
              </a:rPr>
              <a:t>CÁI NGHĨA</a:t>
            </a:r>
            <a:endParaRPr lang="en-US" sz="2400">
              <a:latin typeface="Times New Roman" pitchFamily="18" charset="0"/>
              <a:cs typeface="Times New Roman" pitchFamily="18" charset="0"/>
            </a:endParaRPr>
          </a:p>
        </p:txBody>
      </p:sp>
      <p:sp>
        <p:nvSpPr>
          <p:cNvPr id="13" name="Rectangle 12"/>
          <p:cNvSpPr/>
          <p:nvPr/>
        </p:nvSpPr>
        <p:spPr>
          <a:xfrm>
            <a:off x="5734050" y="1828800"/>
            <a:ext cx="287655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NGHỆ THUẬT</a:t>
            </a:r>
            <a:endParaRPr lang="en-US" sz="2400">
              <a:latin typeface="Times New Roman" pitchFamily="18" charset="0"/>
              <a:cs typeface="Times New Roman" pitchFamily="18" charset="0"/>
            </a:endParaRPr>
          </a:p>
        </p:txBody>
      </p:sp>
      <p:cxnSp>
        <p:nvCxnSpPr>
          <p:cNvPr id="15" name="Straight Arrow Connector 14"/>
          <p:cNvCxnSpPr/>
          <p:nvPr/>
        </p:nvCxnSpPr>
        <p:spPr>
          <a:xfrm flipH="1">
            <a:off x="1828800" y="2379518"/>
            <a:ext cx="1035627"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750127" y="2379518"/>
            <a:ext cx="85725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81000" y="2760518"/>
            <a:ext cx="1965613" cy="1125682"/>
          </a:xfrm>
          <a:prstGeom prst="rect">
            <a:avLst/>
          </a:prstGeom>
          <a:solidFill>
            <a:srgbClr val="D15D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Nhờ bà Trần đỡ đẻ</a:t>
            </a:r>
            <a:endParaRPr lang="en-US" sz="2400">
              <a:latin typeface="Times New Roman" pitchFamily="18" charset="0"/>
              <a:cs typeface="Times New Roman" pitchFamily="18" charset="0"/>
            </a:endParaRPr>
          </a:p>
        </p:txBody>
      </p:sp>
      <p:sp>
        <p:nvSpPr>
          <p:cNvPr id="21" name="Rectangle 20"/>
          <p:cNvSpPr/>
          <p:nvPr/>
        </p:nvSpPr>
        <p:spPr>
          <a:xfrm>
            <a:off x="2864427" y="2760518"/>
            <a:ext cx="1783773" cy="11256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Bác tiều cứu trong cơn nguy kịch</a:t>
            </a:r>
            <a:endParaRPr lang="en-US" sz="2400">
              <a:solidFill>
                <a:schemeClr val="tx1"/>
              </a:solidFill>
              <a:latin typeface="Times New Roman" pitchFamily="18" charset="0"/>
              <a:cs typeface="Times New Roman" pitchFamily="18" charset="0"/>
            </a:endParaRPr>
          </a:p>
        </p:txBody>
      </p:sp>
      <p:cxnSp>
        <p:nvCxnSpPr>
          <p:cNvPr id="23" name="Straight Arrow Connector 22"/>
          <p:cNvCxnSpPr>
            <a:stCxn id="20" idx="2"/>
          </p:cNvCxnSpPr>
          <p:nvPr/>
        </p:nvCxnSpPr>
        <p:spPr>
          <a:xfrm flipH="1">
            <a:off x="1363806" y="3886200"/>
            <a:ext cx="1"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1" idx="2"/>
          </p:cNvCxnSpPr>
          <p:nvPr/>
        </p:nvCxnSpPr>
        <p:spPr>
          <a:xfrm flipH="1">
            <a:off x="3756313" y="3886200"/>
            <a:ext cx="1"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381000" y="4495800"/>
            <a:ext cx="2102427" cy="1219200"/>
          </a:xfrm>
          <a:prstGeom prst="rect">
            <a:avLst/>
          </a:prstGeom>
          <a:solidFill>
            <a:srgbClr val="860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Cúi đầu tạ ơn.</a:t>
            </a:r>
          </a:p>
          <a:p>
            <a:pPr algn="ctr"/>
            <a:r>
              <a:rPr lang="en-US" sz="2400" smtClean="0">
                <a:latin typeface="Times New Roman" pitchFamily="18" charset="0"/>
                <a:cs typeface="Times New Roman" pitchFamily="18" charset="0"/>
              </a:rPr>
              <a:t>Trả ơn một lần</a:t>
            </a:r>
            <a:endParaRPr lang="en-US" sz="2400">
              <a:latin typeface="Times New Roman" pitchFamily="18" charset="0"/>
              <a:cs typeface="Times New Roman" pitchFamily="18" charset="0"/>
            </a:endParaRPr>
          </a:p>
        </p:txBody>
      </p:sp>
      <p:sp>
        <p:nvSpPr>
          <p:cNvPr id="27" name="Rectangle 26"/>
          <p:cNvSpPr/>
          <p:nvPr/>
        </p:nvSpPr>
        <p:spPr>
          <a:xfrm>
            <a:off x="2864427" y="4495800"/>
            <a:ext cx="1783773" cy="1219200"/>
          </a:xfrm>
          <a:prstGeom prst="rect">
            <a:avLst/>
          </a:prstGeom>
          <a:solidFill>
            <a:srgbClr val="D794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Trả ơn cả đời</a:t>
            </a:r>
            <a:endParaRPr lang="en-US" sz="2400">
              <a:latin typeface="Times New Roman" pitchFamily="18" charset="0"/>
              <a:cs typeface="Times New Roman" pitchFamily="18" charset="0"/>
            </a:endParaRPr>
          </a:p>
        </p:txBody>
      </p:sp>
      <p:cxnSp>
        <p:nvCxnSpPr>
          <p:cNvPr id="29" name="Straight Arrow Connector 28"/>
          <p:cNvCxnSpPr>
            <a:stCxn id="13" idx="2"/>
          </p:cNvCxnSpPr>
          <p:nvPr/>
        </p:nvCxnSpPr>
        <p:spPr>
          <a:xfrm>
            <a:off x="7172325" y="2286000"/>
            <a:ext cx="0" cy="4745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5734050" y="2760518"/>
            <a:ext cx="2876550" cy="173528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Nhân hóa, ẩn dụ, xây dựng cốt truyện tăng cấp.</a:t>
            </a:r>
            <a:endParaRPr lang="en-US" sz="2400">
              <a:solidFill>
                <a:schemeClr val="tx1"/>
              </a:solidFill>
              <a:latin typeface="Times New Roman" pitchFamily="18" charset="0"/>
              <a:cs typeface="Times New Roman" pitchFamily="18" charset="0"/>
            </a:endParaRPr>
          </a:p>
        </p:txBody>
      </p:sp>
      <p:cxnSp>
        <p:nvCxnSpPr>
          <p:cNvPr id="32" name="Straight Arrow Connector 31"/>
          <p:cNvCxnSpPr>
            <a:stCxn id="13" idx="1"/>
          </p:cNvCxnSpPr>
          <p:nvPr/>
        </p:nvCxnSpPr>
        <p:spPr>
          <a:xfrm flipH="1">
            <a:off x="4229100" y="2057400"/>
            <a:ext cx="15049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5079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20" grpId="0" animBg="1"/>
      <p:bldP spid="21" grpId="0" animBg="1"/>
      <p:bldP spid="26" grpId="0" animBg="1"/>
      <p:bldP spid="27"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latin typeface="Times New Roman" pitchFamily="18" charset="0"/>
                <a:cs typeface="Times New Roman" pitchFamily="18" charset="0"/>
              </a:rPr>
              <a:t>HƯỚNG DẪN HỌC TẬP Ở NHÀ</a:t>
            </a:r>
            <a:endParaRPr lang="en-US" sz="3200">
              <a:latin typeface="Times New Roman" pitchFamily="18" charset="0"/>
              <a:cs typeface="Times New Roman" pitchFamily="18" charset="0"/>
            </a:endParaRPr>
          </a:p>
        </p:txBody>
      </p:sp>
      <p:sp>
        <p:nvSpPr>
          <p:cNvPr id="4" name="Content Placeholder 3"/>
          <p:cNvSpPr>
            <a:spLocks noGrp="1"/>
          </p:cNvSpPr>
          <p:nvPr>
            <p:ph sz="half" idx="2"/>
          </p:nvPr>
        </p:nvSpPr>
        <p:spPr>
          <a:xfrm>
            <a:off x="677332" y="1676400"/>
            <a:ext cx="7628468" cy="4449763"/>
          </a:xfrm>
        </p:spPr>
        <p:txBody>
          <a:bodyPr>
            <a:normAutofit/>
          </a:bodyPr>
          <a:lstStyle/>
          <a:p>
            <a:r>
              <a:rPr lang="en-US" sz="2400" smtClean="0">
                <a:latin typeface="Times New Roman" pitchFamily="18" charset="0"/>
                <a:cs typeface="Times New Roman" pitchFamily="18" charset="0"/>
              </a:rPr>
              <a:t>- </a:t>
            </a:r>
            <a:r>
              <a:rPr lang="en-US" sz="3200" smtClean="0">
                <a:latin typeface="Times New Roman" pitchFamily="18" charset="0"/>
                <a:cs typeface="Times New Roman" pitchFamily="18" charset="0"/>
              </a:rPr>
              <a:t>Tóm tắt được câu chuyện.</a:t>
            </a:r>
          </a:p>
          <a:p>
            <a:r>
              <a:rPr lang="en-US" sz="3200" smtClean="0">
                <a:latin typeface="Times New Roman" pitchFamily="18" charset="0"/>
                <a:cs typeface="Times New Roman" pitchFamily="18" charset="0"/>
              </a:rPr>
              <a:t>- Học thuộc </a:t>
            </a:r>
            <a:r>
              <a:rPr lang="en-US" sz="3200">
                <a:latin typeface="Times New Roman" pitchFamily="18" charset="0"/>
                <a:cs typeface="Times New Roman" pitchFamily="18" charset="0"/>
              </a:rPr>
              <a:t>nghệ </a:t>
            </a:r>
            <a:r>
              <a:rPr lang="en-US" sz="3200" smtClean="0">
                <a:latin typeface="Times New Roman" pitchFamily="18" charset="0"/>
                <a:cs typeface="Times New Roman" pitchFamily="18" charset="0"/>
              </a:rPr>
              <a:t>thuật, bài học ý nghĩa của câu chuyện.</a:t>
            </a:r>
          </a:p>
          <a:p>
            <a:r>
              <a:rPr lang="en-US" sz="3200" smtClean="0">
                <a:latin typeface="Times New Roman" pitchFamily="18" charset="0"/>
                <a:cs typeface="Times New Roman" pitchFamily="18" charset="0"/>
              </a:rPr>
              <a:t>- Chuẩn bị bài tiếp theo “Mẹ hiền dạy con” (HDDT)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xmlns="" val="226657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618" y="1"/>
            <a:ext cx="8991600" cy="6857999"/>
          </a:xfrm>
          <a:prstGeom prst="rect">
            <a:avLst/>
          </a:prstGeom>
        </p:spPr>
      </p:pic>
      <p:sp>
        <p:nvSpPr>
          <p:cNvPr id="9" name="Rectangle 8"/>
          <p:cNvSpPr/>
          <p:nvPr/>
        </p:nvSpPr>
        <p:spPr>
          <a:xfrm>
            <a:off x="1143000" y="2057400"/>
            <a:ext cx="7772400" cy="3046988"/>
          </a:xfrm>
          <a:prstGeom prst="rect">
            <a:avLst/>
          </a:prstGeom>
          <a:noFill/>
        </p:spPr>
        <p:txBody>
          <a:bodyPr wrap="square" lIns="91440" tIns="45720" rIns="91440" bIns="45720">
            <a:spAutoFit/>
          </a:bodyPr>
          <a:lstStyle/>
          <a:p>
            <a:pPr algn="ctr"/>
            <a:r>
              <a:rPr lang="en-US" sz="9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Chúc</a:t>
            </a:r>
            <a:r>
              <a:rPr lang="en-US" sz="96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9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các</a:t>
            </a:r>
            <a:r>
              <a:rPr lang="en-US" sz="96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9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em</a:t>
            </a:r>
            <a:r>
              <a:rPr lang="en-US" sz="96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9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học</a:t>
            </a:r>
            <a:r>
              <a:rPr lang="en-US" sz="96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9600" b="1" dirty="0" err="1"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tốt</a:t>
            </a:r>
            <a:endParaRPr lang="en-US" sz="96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89512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27" y="0"/>
            <a:ext cx="9144000" cy="6858000"/>
          </a:xfrm>
          <a:prstGeom prst="rect">
            <a:avLst/>
          </a:prstGeom>
        </p:spPr>
      </p:pic>
      <p:sp>
        <p:nvSpPr>
          <p:cNvPr id="10" name="TextBox 9"/>
          <p:cNvSpPr txBox="1"/>
          <p:nvPr/>
        </p:nvSpPr>
        <p:spPr>
          <a:xfrm>
            <a:off x="3657600" y="1905000"/>
            <a:ext cx="2895600" cy="369332"/>
          </a:xfrm>
          <a:prstGeom prst="rect">
            <a:avLst/>
          </a:prstGeom>
          <a:noFill/>
        </p:spPr>
        <p:txBody>
          <a:bodyPr wrap="square" rtlCol="0">
            <a:spAutoFit/>
          </a:bodyPr>
          <a:lstStyle/>
          <a:p>
            <a:endParaRPr lang="en-US"/>
          </a:p>
        </p:txBody>
      </p:sp>
      <p:sp>
        <p:nvSpPr>
          <p:cNvPr id="12" name="TextBox 11"/>
          <p:cNvSpPr txBox="1"/>
          <p:nvPr/>
        </p:nvSpPr>
        <p:spPr>
          <a:xfrm>
            <a:off x="533400" y="457200"/>
            <a:ext cx="7772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TIẾT </a:t>
            </a: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59     </a:t>
            </a:r>
            <a:r>
              <a:rPr lang="en-US" sz="36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Hướng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dẫn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thêm</a:t>
            </a:r>
            <a:endParaRPr lang="en-US" sz="3200" b="1" dirty="0">
              <a:latin typeface="Times New Roman" pitchFamily="18" charset="0"/>
              <a:cs typeface="Times New Roman" pitchFamily="18" charset="0"/>
            </a:endParaRPr>
          </a:p>
        </p:txBody>
      </p:sp>
      <p:sp>
        <p:nvSpPr>
          <p:cNvPr id="13" name="TextBox 12"/>
          <p:cNvSpPr txBox="1"/>
          <p:nvPr/>
        </p:nvSpPr>
        <p:spPr>
          <a:xfrm>
            <a:off x="228600" y="2274332"/>
            <a:ext cx="8763000" cy="1631216"/>
          </a:xfrm>
          <a:prstGeom prst="rect">
            <a:avLst/>
          </a:prstGeom>
          <a:noFill/>
        </p:spPr>
        <p:txBody>
          <a:bodyPr wrap="square" rtlCol="0">
            <a:spAutoFit/>
          </a:bodyPr>
          <a:lstStyle/>
          <a:p>
            <a:pPr algn="ctr"/>
            <a:r>
              <a:rPr lang="en-US" sz="6000" b="1" dirty="0" smtClean="0">
                <a:solidFill>
                  <a:srgbClr val="FFC000"/>
                </a:solidFill>
                <a:latin typeface="Times New Roman" pitchFamily="18" charset="0"/>
                <a:cs typeface="Times New Roman" pitchFamily="18" charset="0"/>
              </a:rPr>
              <a:t>CON HỔ CÓ NGHĨA</a:t>
            </a:r>
          </a:p>
          <a:p>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Truyện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trung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Việt</a:t>
            </a:r>
            <a:r>
              <a:rPr lang="en-US" sz="4000" b="1" dirty="0" smtClean="0">
                <a:latin typeface="Times New Roman" pitchFamily="18" charset="0"/>
                <a:cs typeface="Times New Roman" pitchFamily="18" charset="0"/>
              </a:rPr>
              <a:t> Nam)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22716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p:cTn id="20"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95401"/>
            <a:ext cx="7408333" cy="2362199"/>
          </a:xfrm>
        </p:spPr>
        <p:txBody>
          <a:bodyPr/>
          <a:lstStyle/>
          <a:p>
            <a:r>
              <a:rPr lang="en-US" b="1" smtClean="0">
                <a:latin typeface="Times New Roman" pitchFamily="18" charset="0"/>
                <a:cs typeface="Times New Roman" pitchFamily="18" charset="0"/>
              </a:rPr>
              <a:t>1. Truyện trung đại Việt Nam: </a:t>
            </a:r>
          </a:p>
          <a:p>
            <a:pPr marL="0" indent="0">
              <a:buNone/>
            </a:pPr>
            <a:r>
              <a:rPr lang="en-US">
                <a:latin typeface="Times New Roman" pitchFamily="18" charset="0"/>
                <a:cs typeface="Times New Roman" pitchFamily="18" charset="0"/>
              </a:rPr>
              <a:t> </a:t>
            </a:r>
            <a:r>
              <a:rPr lang="en-US"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Thời kì trung đại diễn ra vào thế kỉ nào? Truyện viết theo loại chữ gì? Nội dung của truyện có đặc điểm gì nổi bật? Nhân vật trong truyện trung đại Việt Nam được thể hiện như thế nào?</a:t>
            </a:r>
          </a:p>
          <a:p>
            <a:pPr marL="0" indent="0">
              <a:buNone/>
            </a:pPr>
            <a:endParaRPr lang="en-US" smtClean="0">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957072"/>
          </a:xfrm>
        </p:spPr>
        <p:txBody>
          <a:bodyPr/>
          <a:lstStyle/>
          <a:p>
            <a:r>
              <a:rPr lang="en-US" smtClean="0">
                <a:latin typeface="Times New Roman" pitchFamily="18" charset="0"/>
                <a:cs typeface="Times New Roman" pitchFamily="18" charset="0"/>
              </a:rPr>
              <a:t>I. Giới thiệu chung</a:t>
            </a:r>
            <a:endParaRPr lang="en-US">
              <a:latin typeface="Times New Roman" pitchFamily="18" charset="0"/>
              <a:cs typeface="Times New Roman" pitchFamily="18" charset="0"/>
            </a:endParaRPr>
          </a:p>
        </p:txBody>
      </p:sp>
      <p:sp>
        <p:nvSpPr>
          <p:cNvPr id="5" name="TextBox 4"/>
          <p:cNvSpPr txBox="1"/>
          <p:nvPr/>
        </p:nvSpPr>
        <p:spPr>
          <a:xfrm>
            <a:off x="969818" y="1828800"/>
            <a:ext cx="7162800" cy="2677656"/>
          </a:xfrm>
          <a:prstGeom prst="rect">
            <a:avLst/>
          </a:prstGeom>
          <a:noFill/>
        </p:spPr>
        <p:txBody>
          <a:bodyPr wrap="square" rtlCol="0">
            <a:spAutoFit/>
          </a:bodyPr>
          <a:lstStyle/>
          <a:p>
            <a:pPr marL="342900" indent="-342900">
              <a:buFontTx/>
              <a:buChar char="-"/>
            </a:pPr>
            <a:r>
              <a:rPr lang="en-US" sz="2400" smtClean="0">
                <a:solidFill>
                  <a:srgbClr val="FF0000"/>
                </a:solidFill>
                <a:latin typeface="Times New Roman" pitchFamily="18" charset="0"/>
                <a:cs typeface="Times New Roman" pitchFamily="18" charset="0"/>
              </a:rPr>
              <a:t>Thời kì trung đại: </a:t>
            </a:r>
            <a:r>
              <a:rPr lang="en-US" sz="2400" smtClean="0">
                <a:latin typeface="Times New Roman" pitchFamily="18" charset="0"/>
                <a:cs typeface="Times New Roman" pitchFamily="18" charset="0"/>
              </a:rPr>
              <a:t>từ TK X đến TK XIX. </a:t>
            </a:r>
          </a:p>
          <a:p>
            <a:pPr marL="342900" indent="-342900">
              <a:buFontTx/>
              <a:buChar char="-"/>
            </a:pPr>
            <a:r>
              <a:rPr lang="en-US" sz="2400" smtClean="0">
                <a:solidFill>
                  <a:srgbClr val="FF0000"/>
                </a:solidFill>
                <a:latin typeface="Times New Roman" pitchFamily="18" charset="0"/>
                <a:cs typeface="Times New Roman" pitchFamily="18" charset="0"/>
              </a:rPr>
              <a:t>Chữ viết: </a:t>
            </a:r>
            <a:r>
              <a:rPr lang="en-US" sz="2400" smtClean="0">
                <a:latin typeface="Times New Roman" pitchFamily="18" charset="0"/>
                <a:cs typeface="Times New Roman" pitchFamily="18" charset="0"/>
              </a:rPr>
              <a:t>chữ Hán là chủ yếu </a:t>
            </a:r>
          </a:p>
          <a:p>
            <a:pPr marL="342900" indent="-342900">
              <a:buFontTx/>
              <a:buChar char="-"/>
            </a:pPr>
            <a:r>
              <a:rPr lang="en-US" sz="2400" smtClean="0">
                <a:solidFill>
                  <a:srgbClr val="FF0000"/>
                </a:solidFill>
                <a:latin typeface="Times New Roman" pitchFamily="18" charset="0"/>
                <a:cs typeface="Times New Roman" pitchFamily="18" charset="0"/>
              </a:rPr>
              <a:t>Nội dung : </a:t>
            </a:r>
            <a:r>
              <a:rPr lang="en-US" sz="2400" smtClean="0">
                <a:latin typeface="Times New Roman" pitchFamily="18" charset="0"/>
                <a:cs typeface="Times New Roman" pitchFamily="18" charset="0"/>
              </a:rPr>
              <a:t>Phong phú,  mang tính chất giáo huấn. </a:t>
            </a:r>
          </a:p>
          <a:p>
            <a:pPr marL="342900" indent="-342900">
              <a:buFontTx/>
              <a:buChar char="-"/>
            </a:pPr>
            <a:r>
              <a:rPr lang="en-US" sz="2400" smtClean="0">
                <a:solidFill>
                  <a:srgbClr val="FF0000"/>
                </a:solidFill>
                <a:latin typeface="Times New Roman" pitchFamily="18" charset="0"/>
                <a:cs typeface="Times New Roman" pitchFamily="18" charset="0"/>
              </a:rPr>
              <a:t>Cốt truyện: </a:t>
            </a:r>
            <a:r>
              <a:rPr lang="en-US" sz="2400" smtClean="0">
                <a:latin typeface="Times New Roman" pitchFamily="18" charset="0"/>
                <a:cs typeface="Times New Roman" pitchFamily="18" charset="0"/>
              </a:rPr>
              <a:t>Đơn giản, có thể hư cấu, có thể là chuyện thật, việc thật</a:t>
            </a:r>
          </a:p>
          <a:p>
            <a:pPr marL="342900" indent="-342900">
              <a:buFontTx/>
              <a:buChar char="-"/>
            </a:pPr>
            <a:r>
              <a:rPr lang="en-US" sz="2400" smtClean="0">
                <a:solidFill>
                  <a:srgbClr val="FF0000"/>
                </a:solidFill>
                <a:latin typeface="Times New Roman" pitchFamily="18" charset="0"/>
                <a:cs typeface="Times New Roman" pitchFamily="18" charset="0"/>
              </a:rPr>
              <a:t>Nhân vật: </a:t>
            </a:r>
            <a:r>
              <a:rPr lang="en-US" sz="2400" smtClean="0">
                <a:latin typeface="Times New Roman" pitchFamily="18" charset="0"/>
                <a:cs typeface="Times New Roman" pitchFamily="18" charset="0"/>
              </a:rPr>
              <a:t>+ Miêu tả chủ yếu qua ngôn ngữ người kể .</a:t>
            </a:r>
          </a:p>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 Qua hành động và ngôn ngữ đối thoại của nhân vật</a:t>
            </a:r>
            <a:endParaRPr lang="en-US" sz="2400">
              <a:latin typeface="Times New Roman" pitchFamily="18" charset="0"/>
              <a:cs typeface="Times New Roman" pitchFamily="18" charset="0"/>
            </a:endParaRPr>
          </a:p>
        </p:txBody>
      </p:sp>
      <p:sp>
        <p:nvSpPr>
          <p:cNvPr id="6" name="TextBox 5"/>
          <p:cNvSpPr txBox="1"/>
          <p:nvPr/>
        </p:nvSpPr>
        <p:spPr>
          <a:xfrm>
            <a:off x="990600" y="4953000"/>
            <a:ext cx="7162800" cy="1200329"/>
          </a:xfrm>
          <a:prstGeom prst="rect">
            <a:avLst/>
          </a:prstGeom>
          <a:noFill/>
        </p:spPr>
        <p:txBody>
          <a:bodyPr wrap="square" rtlCol="0">
            <a:spAutoFit/>
          </a:bodyPr>
          <a:lstStyle/>
          <a:p>
            <a:r>
              <a:rPr lang="en-US" sz="2400" b="1" smtClean="0">
                <a:latin typeface="Times New Roman" pitchFamily="18" charset="0"/>
                <a:cs typeface="Times New Roman" pitchFamily="18" charset="0"/>
              </a:rPr>
              <a:t>2. Tác giả - tác phẩm:</a:t>
            </a:r>
          </a:p>
          <a:p>
            <a:pPr marL="342900" indent="-342900">
              <a:buFontTx/>
              <a:buChar char="-"/>
            </a:pPr>
            <a:r>
              <a:rPr lang="en-US" sz="2400" smtClean="0">
                <a:solidFill>
                  <a:srgbClr val="FF0000"/>
                </a:solidFill>
                <a:latin typeface="Times New Roman" pitchFamily="18" charset="0"/>
                <a:cs typeface="Times New Roman" pitchFamily="18" charset="0"/>
              </a:rPr>
              <a:t>Tác giả: </a:t>
            </a:r>
            <a:r>
              <a:rPr lang="en-US" sz="2400" smtClean="0">
                <a:latin typeface="Times New Roman" pitchFamily="18" charset="0"/>
                <a:cs typeface="Times New Roman" pitchFamily="18" charset="0"/>
              </a:rPr>
              <a:t>Vũ Trinh (Quê trấn Kinh Bắc  (Bắc Ninh))</a:t>
            </a:r>
          </a:p>
          <a:p>
            <a:pPr marL="342900" indent="-342900">
              <a:buFontTx/>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Truyện rút từ tập truyện </a:t>
            </a:r>
            <a:r>
              <a:rPr lang="en-US" sz="2400" smtClean="0">
                <a:solidFill>
                  <a:srgbClr val="FF0000"/>
                </a:solidFill>
                <a:latin typeface="Times New Roman" pitchFamily="18" charset="0"/>
                <a:cs typeface="Times New Roman" pitchFamily="18" charset="0"/>
              </a:rPr>
              <a:t>“Lan Trì kiến văn lục”</a:t>
            </a:r>
          </a:p>
        </p:txBody>
      </p:sp>
    </p:spTree>
    <p:extLst>
      <p:ext uri="{BB962C8B-B14F-4D97-AF65-F5344CB8AC3E}">
        <p14:creationId xmlns:p14="http://schemas.microsoft.com/office/powerpoint/2010/main" xmlns="" val="396484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2">
                                            <p:txEl>
                                              <p:pRg st="1" end="1"/>
                                            </p:txEl>
                                          </p:spTgt>
                                        </p:tgtEl>
                                        <p:attrNameLst>
                                          <p:attrName>ppt_w</p:attrName>
                                        </p:attrNameLst>
                                      </p:cBhvr>
                                      <p:tavLst>
                                        <p:tav tm="0">
                                          <p:val>
                                            <p:strVal val="ppt_w"/>
                                          </p:val>
                                        </p:tav>
                                        <p:tav tm="100000">
                                          <p:val>
                                            <p:fltVal val="0"/>
                                          </p:val>
                                        </p:tav>
                                      </p:tavLst>
                                    </p:anim>
                                    <p:anim calcmode="lin" valueType="num">
                                      <p:cBhvr>
                                        <p:cTn id="21" dur="1000"/>
                                        <p:tgtEl>
                                          <p:spTgt spid="2">
                                            <p:txEl>
                                              <p:pRg st="1" end="1"/>
                                            </p:txEl>
                                          </p:spTgt>
                                        </p:tgtEl>
                                        <p:attrNameLst>
                                          <p:attrName>ppt_h</p:attrName>
                                        </p:attrNameLst>
                                      </p:cBhvr>
                                      <p:tavLst>
                                        <p:tav tm="0">
                                          <p:val>
                                            <p:strVal val="ppt_h"/>
                                          </p:val>
                                        </p:tav>
                                        <p:tav tm="100000">
                                          <p:val>
                                            <p:fltVal val="0"/>
                                          </p:val>
                                        </p:tav>
                                      </p:tavLst>
                                    </p:anim>
                                    <p:anim calcmode="lin" valueType="num">
                                      <p:cBhvr>
                                        <p:cTn id="22"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3" dur="1000"/>
                                        <p:tgtEl>
                                          <p:spTgt spid="2">
                                            <p:txEl>
                                              <p:pRg st="1" end="1"/>
                                            </p:txEl>
                                          </p:spTgt>
                                        </p:tgtEl>
                                      </p:cBhvr>
                                    </p:animEffect>
                                    <p:set>
                                      <p:cBhvr>
                                        <p:cTn id="24"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
            <a:ext cx="4648200" cy="6830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lded Corner 3"/>
          <p:cNvSpPr/>
          <p:nvPr/>
        </p:nvSpPr>
        <p:spPr>
          <a:xfrm>
            <a:off x="4668982" y="0"/>
            <a:ext cx="4398818" cy="6830291"/>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Tập truyện truyền kỳ gồm 45 truyện  được sáng tác trên cơ sở những truyền thuyết được lưu truyền, lưu hành trong dân gian.</a:t>
            </a:r>
            <a:endParaRPr lang="en-US" sz="24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6179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1"/>
            <a:ext cx="7408333" cy="838200"/>
          </a:xfrm>
        </p:spPr>
        <p:txBody>
          <a:bodyPr>
            <a:normAutofit/>
          </a:bodyPr>
          <a:lstStyle/>
          <a:p>
            <a:r>
              <a:rPr lang="en-US" smtClean="0">
                <a:solidFill>
                  <a:srgbClr val="FF0000"/>
                </a:solidFill>
                <a:latin typeface="Times New Roman" pitchFamily="18" charset="0"/>
                <a:cs typeface="Times New Roman" pitchFamily="18" charset="0"/>
              </a:rPr>
              <a:t>Dựa vào cách đọc , nội dung câu chuyện hãy chia bố cục? Nêu nội dung của từng đoạn?</a:t>
            </a:r>
            <a:endParaRPr lang="en-US">
              <a:solidFill>
                <a:srgbClr val="FF0000"/>
              </a:solidFill>
              <a:latin typeface="Times New Roman" pitchFamily="18" charset="0"/>
              <a:cs typeface="Times New Roman" pitchFamily="18" charset="0"/>
            </a:endParaRPr>
          </a:p>
        </p:txBody>
      </p:sp>
      <p:sp>
        <p:nvSpPr>
          <p:cNvPr id="3" name="Title 2"/>
          <p:cNvSpPr>
            <a:spLocks noGrp="1"/>
          </p:cNvSpPr>
          <p:nvPr>
            <p:ph type="title"/>
          </p:nvPr>
        </p:nvSpPr>
        <p:spPr>
          <a:xfrm>
            <a:off x="457200" y="338328"/>
            <a:ext cx="8229600" cy="1185672"/>
          </a:xfrm>
        </p:spPr>
        <p:txBody>
          <a:bodyPr/>
          <a:lstStyle/>
          <a:p>
            <a:r>
              <a:rPr lang="en-US" smtClean="0">
                <a:latin typeface="Times New Roman" pitchFamily="18" charset="0"/>
                <a:cs typeface="Times New Roman" pitchFamily="18" charset="0"/>
              </a:rPr>
              <a:t>II. Tìm hiểu văn bản.</a:t>
            </a:r>
            <a:endParaRPr lang="en-US">
              <a:latin typeface="Times New Roman" pitchFamily="18" charset="0"/>
              <a:cs typeface="Times New Roman" pitchFamily="18" charset="0"/>
            </a:endParaRPr>
          </a:p>
        </p:txBody>
      </p:sp>
      <p:sp>
        <p:nvSpPr>
          <p:cNvPr id="4" name="TextBox 3"/>
          <p:cNvSpPr txBox="1"/>
          <p:nvPr/>
        </p:nvSpPr>
        <p:spPr>
          <a:xfrm>
            <a:off x="990600" y="2438400"/>
            <a:ext cx="7010400" cy="1938992"/>
          </a:xfrm>
          <a:prstGeom prst="rect">
            <a:avLst/>
          </a:prstGeom>
          <a:noFill/>
        </p:spPr>
        <p:txBody>
          <a:bodyPr wrap="square" rtlCol="0">
            <a:spAutoFit/>
          </a:bodyPr>
          <a:lstStyle/>
          <a:p>
            <a:r>
              <a:rPr lang="en-US" sz="2400" b="1" smtClean="0">
                <a:latin typeface="Times New Roman" pitchFamily="18" charset="0"/>
                <a:cs typeface="Times New Roman" pitchFamily="18" charset="0"/>
              </a:rPr>
              <a:t>* Bố cục: </a:t>
            </a:r>
            <a:r>
              <a:rPr lang="en-US" sz="2400" smtClean="0">
                <a:latin typeface="Times New Roman" pitchFamily="18" charset="0"/>
                <a:cs typeface="Times New Roman" pitchFamily="18" charset="0"/>
              </a:rPr>
              <a:t>2 đoạn</a:t>
            </a:r>
          </a:p>
          <a:p>
            <a:r>
              <a:rPr lang="en-US" sz="2400" smtClean="0">
                <a:latin typeface="Times New Roman" pitchFamily="18" charset="0"/>
                <a:cs typeface="Times New Roman" pitchFamily="18" charset="0"/>
              </a:rPr>
              <a:t>+ Đoạn 1: Từ đầu …. “bà mới sống qua được” </a:t>
            </a:r>
          </a:p>
          <a:p>
            <a:pPr marL="342900" indent="-342900">
              <a:buFont typeface="Symbol"/>
              <a:buChar char="Þ"/>
            </a:pPr>
            <a:r>
              <a:rPr lang="en-US" sz="2400" smtClean="0">
                <a:latin typeface="Times New Roman" pitchFamily="18" charset="0"/>
                <a:cs typeface="Times New Roman" pitchFamily="18" charset="0"/>
              </a:rPr>
              <a:t>Câu chuyện của con hổ đực với bà đỡ Trần.</a:t>
            </a:r>
          </a:p>
          <a:p>
            <a:r>
              <a:rPr lang="en-US" sz="2400" smtClean="0">
                <a:latin typeface="Times New Roman" pitchFamily="18" charset="0"/>
                <a:cs typeface="Times New Roman" pitchFamily="18" charset="0"/>
              </a:rPr>
              <a:t>+ Đoạn 2: Còn lại</a:t>
            </a:r>
          </a:p>
          <a:p>
            <a:r>
              <a:rPr lang="en-US" sz="2400" smtClean="0">
                <a:latin typeface="Times New Roman" pitchFamily="18" charset="0"/>
                <a:cs typeface="Times New Roman" pitchFamily="18" charset="0"/>
              </a:rPr>
              <a:t>=&gt; Câu chuyện của con hổ trán trắng và bác tiều.</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33248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8077199" cy="990600"/>
          </a:xfrm>
        </p:spPr>
        <p:txBody>
          <a:bodyPr/>
          <a:lstStyle/>
          <a:p>
            <a:pPr>
              <a:buFont typeface="Arial" charset="0"/>
              <a:buChar char="•"/>
            </a:pPr>
            <a:r>
              <a:rPr lang="en-US" b="1" smtClean="0">
                <a:latin typeface="Times New Roman" pitchFamily="18" charset="0"/>
                <a:cs typeface="Times New Roman" pitchFamily="18" charset="0"/>
              </a:rPr>
              <a:t>Bố cục.</a:t>
            </a:r>
          </a:p>
          <a:p>
            <a:pPr marL="0" indent="0">
              <a:buNone/>
            </a:pPr>
            <a:r>
              <a:rPr lang="en-US" b="1" smtClean="0">
                <a:latin typeface="Times New Roman" pitchFamily="18" charset="0"/>
                <a:cs typeface="Times New Roman" pitchFamily="18" charset="0"/>
              </a:rPr>
              <a:t>1. Câu chuyện con hổ đực với bà đỡ Trần:</a:t>
            </a:r>
            <a:endParaRPr lang="en-US" b="1">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smtClean="0">
                <a:latin typeface="Times New Roman" pitchFamily="18" charset="0"/>
                <a:cs typeface="Times New Roman" pitchFamily="18" charset="0"/>
              </a:rPr>
              <a:t>II. Tìm hiểu văn bản</a:t>
            </a:r>
            <a:endParaRPr lang="en-US">
              <a:latin typeface="Times New Roman" pitchFamily="18" charset="0"/>
              <a:cs typeface="Times New Roman" pitchFamily="18" charset="0"/>
            </a:endParaRPr>
          </a:p>
        </p:txBody>
      </p:sp>
      <p:sp>
        <p:nvSpPr>
          <p:cNvPr id="4" name="TextBox 3"/>
          <p:cNvSpPr txBox="1"/>
          <p:nvPr/>
        </p:nvSpPr>
        <p:spPr>
          <a:xfrm>
            <a:off x="533400" y="2743200"/>
            <a:ext cx="8229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Hãy nêu các sự việc chính ở câu chuyện thứ nhất?</a:t>
            </a:r>
            <a:endParaRPr lang="en-US" sz="2800">
              <a:solidFill>
                <a:srgbClr val="FF0000"/>
              </a:solidFill>
              <a:latin typeface="Times New Roman" pitchFamily="18" charset="0"/>
              <a:cs typeface="Times New Roman" pitchFamily="18" charset="0"/>
            </a:endParaRPr>
          </a:p>
        </p:txBody>
      </p:sp>
      <p:sp>
        <p:nvSpPr>
          <p:cNvPr id="6" name="TextBox 5"/>
          <p:cNvSpPr txBox="1"/>
          <p:nvPr/>
        </p:nvSpPr>
        <p:spPr>
          <a:xfrm>
            <a:off x="381000" y="2750127"/>
            <a:ext cx="7620000" cy="1938992"/>
          </a:xfrm>
          <a:prstGeom prst="rect">
            <a:avLst/>
          </a:prstGeom>
          <a:noFill/>
        </p:spPr>
        <p:txBody>
          <a:bodyPr wrap="square" rtlCol="0">
            <a:spAutoFit/>
          </a:bodyPr>
          <a:lstStyle/>
          <a:p>
            <a:pPr marL="342900" indent="-342900">
              <a:buFontTx/>
              <a:buChar char="-"/>
            </a:pPr>
            <a:r>
              <a:rPr lang="en-US" sz="2400">
                <a:solidFill>
                  <a:srgbClr val="002060"/>
                </a:solidFill>
                <a:latin typeface="Times New Roman" pitchFamily="18" charset="0"/>
                <a:cs typeface="Times New Roman" pitchFamily="18" charset="0"/>
              </a:rPr>
              <a:t>Hổ cái đau đẻ, hổ đực đi tìm bà đỡ.</a:t>
            </a:r>
          </a:p>
          <a:p>
            <a:pPr marL="342900" indent="-342900">
              <a:buFontTx/>
              <a:buChar char="-"/>
            </a:pPr>
            <a:r>
              <a:rPr lang="en-US" sz="2400">
                <a:solidFill>
                  <a:srgbClr val="002060"/>
                </a:solidFill>
                <a:latin typeface="Times New Roman" pitchFamily="18" charset="0"/>
                <a:cs typeface="Times New Roman" pitchFamily="18" charset="0"/>
              </a:rPr>
              <a:t>Bà cho uống thuốc, hổ cái đẻ được.</a:t>
            </a:r>
          </a:p>
          <a:p>
            <a:pPr marL="342900" indent="-342900">
              <a:buFontTx/>
              <a:buChar char="-"/>
            </a:pPr>
            <a:r>
              <a:rPr lang="en-US" sz="2400">
                <a:solidFill>
                  <a:srgbClr val="002060"/>
                </a:solidFill>
                <a:latin typeface="Times New Roman" pitchFamily="18" charset="0"/>
                <a:cs typeface="Times New Roman" pitchFamily="18" charset="0"/>
              </a:rPr>
              <a:t> Hổ đực tạ ơn bà bằng một cục bạc rồi tiễn bà ra khỏi rừng.</a:t>
            </a:r>
          </a:p>
          <a:p>
            <a:r>
              <a:rPr lang="en-US" sz="240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0932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38328"/>
            <a:ext cx="8229600" cy="728472"/>
          </a:xfrm>
        </p:spPr>
        <p:txBody>
          <a:bodyPr>
            <a:noAutofit/>
          </a:bodyPr>
          <a:lstStyle/>
          <a:p>
            <a:r>
              <a:rPr lang="en-US" sz="2800" smtClean="0">
                <a:solidFill>
                  <a:schemeClr val="bg2">
                    <a:lumMod val="10000"/>
                  </a:schemeClr>
                </a:solidFill>
                <a:latin typeface="Times New Roman" pitchFamily="18" charset="0"/>
                <a:cs typeface="Times New Roman" pitchFamily="18" charset="0"/>
              </a:rPr>
              <a:t>Hãy nêu những hành động của con hổ đực và những hành động của bà Trần?</a:t>
            </a:r>
            <a:endParaRPr lang="en-US" sz="2800">
              <a:solidFill>
                <a:schemeClr val="bg2">
                  <a:lumMod val="10000"/>
                </a:schemeClr>
              </a:solidFill>
              <a:latin typeface="Times New Roman" pitchFamily="18" charset="0"/>
              <a:cs typeface="Times New Roman" pitchFamily="18" charset="0"/>
            </a:endParaRPr>
          </a:p>
        </p:txBody>
      </p:sp>
      <p:sp>
        <p:nvSpPr>
          <p:cNvPr id="13" name="Text Placeholder 12"/>
          <p:cNvSpPr>
            <a:spLocks noGrp="1"/>
          </p:cNvSpPr>
          <p:nvPr>
            <p:ph type="body" idx="1"/>
          </p:nvPr>
        </p:nvSpPr>
        <p:spPr>
          <a:xfrm>
            <a:off x="533400" y="533400"/>
            <a:ext cx="3965448" cy="762000"/>
          </a:xfrm>
        </p:spPr>
        <p:txBody>
          <a:bodyPr>
            <a:normAutofit/>
          </a:bodyPr>
          <a:lstStyle/>
          <a:p>
            <a:r>
              <a:rPr lang="en-US" sz="2800" b="1" smtClean="0">
                <a:latin typeface="Times New Roman" pitchFamily="18" charset="0"/>
                <a:cs typeface="Times New Roman" pitchFamily="18" charset="0"/>
              </a:rPr>
              <a:t>Hành động của hổ đực</a:t>
            </a:r>
            <a:endParaRPr lang="en-US" sz="2800" b="1">
              <a:latin typeface="Times New Roman" pitchFamily="18" charset="0"/>
              <a:cs typeface="Times New Roman" pitchFamily="18" charset="0"/>
            </a:endParaRPr>
          </a:p>
        </p:txBody>
      </p:sp>
      <p:sp>
        <p:nvSpPr>
          <p:cNvPr id="14" name="Content Placeholder 13"/>
          <p:cNvSpPr>
            <a:spLocks noGrp="1"/>
          </p:cNvSpPr>
          <p:nvPr>
            <p:ph sz="half" idx="2"/>
          </p:nvPr>
        </p:nvSpPr>
        <p:spPr>
          <a:xfrm>
            <a:off x="533400" y="1371600"/>
            <a:ext cx="3820055" cy="3352800"/>
          </a:xfrm>
        </p:spPr>
        <p:txBody>
          <a:bodyPr>
            <a:normAutofit/>
          </a:bodyPr>
          <a:lstStyle/>
          <a:p>
            <a:pPr>
              <a:buFontTx/>
              <a:buChar char="-"/>
            </a:pPr>
            <a:r>
              <a:rPr lang="en-US" sz="2400" smtClean="0">
                <a:latin typeface="Times New Roman" pitchFamily="18" charset="0"/>
                <a:cs typeface="Times New Roman" pitchFamily="18" charset="0"/>
              </a:rPr>
              <a:t>Đêm gõ cửa, lao tới,chạy như bay vào rừng sâu.</a:t>
            </a:r>
          </a:p>
          <a:p>
            <a:pPr>
              <a:buFontTx/>
              <a:buChar char="-"/>
            </a:pPr>
            <a:r>
              <a:rPr lang="en-US" sz="2400" smtClean="0">
                <a:latin typeface="Times New Roman" pitchFamily="18" charset="0"/>
                <a:cs typeface="Times New Roman" pitchFamily="18" charset="0"/>
              </a:rPr>
              <a:t>Cầm tay bà, nhìn hổ cái, nhỏ nước mắt.</a:t>
            </a:r>
          </a:p>
          <a:p>
            <a:pPr marL="0" indent="0">
              <a:buNone/>
            </a:pPr>
            <a:endParaRPr lang="en-US" sz="2400">
              <a:latin typeface="Times New Roman" pitchFamily="18" charset="0"/>
              <a:cs typeface="Times New Roman" pitchFamily="18" charset="0"/>
            </a:endParaRPr>
          </a:p>
          <a:p>
            <a:pPr>
              <a:buFontTx/>
              <a:buChar char="-"/>
            </a:pPr>
            <a:r>
              <a:rPr lang="en-US" sz="2400" smtClean="0">
                <a:latin typeface="Times New Roman" pitchFamily="18" charset="0"/>
                <a:cs typeface="Times New Roman" pitchFamily="18" charset="0"/>
              </a:rPr>
              <a:t>Mừng rỡ đùa dỡn với con.</a:t>
            </a:r>
          </a:p>
          <a:p>
            <a:pPr>
              <a:buFontTx/>
              <a:buChar char="-"/>
            </a:pPr>
            <a:r>
              <a:rPr lang="en-US" sz="2400" smtClean="0">
                <a:latin typeface="Times New Roman" pitchFamily="18" charset="0"/>
                <a:cs typeface="Times New Roman" pitchFamily="18" charset="0"/>
              </a:rPr>
              <a:t>Đền ơn bà cục bạc,  cúi đầu, vẫy đuôi  tiễn biệt.</a:t>
            </a:r>
            <a:endParaRPr lang="en-US" sz="2400">
              <a:latin typeface="Times New Roman" pitchFamily="18" charset="0"/>
              <a:cs typeface="Times New Roman" pitchFamily="18" charset="0"/>
            </a:endParaRPr>
          </a:p>
        </p:txBody>
      </p:sp>
      <p:sp>
        <p:nvSpPr>
          <p:cNvPr id="15" name="Text Placeholder 14"/>
          <p:cNvSpPr>
            <a:spLocks noGrp="1"/>
          </p:cNvSpPr>
          <p:nvPr>
            <p:ph type="body" sz="quarter" idx="3"/>
          </p:nvPr>
        </p:nvSpPr>
        <p:spPr>
          <a:xfrm>
            <a:off x="4648200" y="457200"/>
            <a:ext cx="4114800" cy="838200"/>
          </a:xfrm>
        </p:spPr>
        <p:txBody>
          <a:bodyPr>
            <a:normAutofit fontScale="92500"/>
          </a:bodyPr>
          <a:lstStyle/>
          <a:p>
            <a:r>
              <a:rPr lang="en-US" sz="2800" b="1" smtClean="0">
                <a:latin typeface="Times New Roman" pitchFamily="18" charset="0"/>
                <a:cs typeface="Times New Roman" pitchFamily="18" charset="0"/>
              </a:rPr>
              <a:t>Hành động của bà đỡ Trần</a:t>
            </a:r>
            <a:endParaRPr lang="en-US" sz="2800" b="1">
              <a:latin typeface="Times New Roman" pitchFamily="18" charset="0"/>
              <a:cs typeface="Times New Roman" pitchFamily="18" charset="0"/>
            </a:endParaRPr>
          </a:p>
        </p:txBody>
      </p:sp>
      <p:sp>
        <p:nvSpPr>
          <p:cNvPr id="16" name="Content Placeholder 15"/>
          <p:cNvSpPr>
            <a:spLocks noGrp="1"/>
          </p:cNvSpPr>
          <p:nvPr>
            <p:ph sz="quarter" idx="4"/>
          </p:nvPr>
        </p:nvSpPr>
        <p:spPr>
          <a:xfrm>
            <a:off x="4724400" y="1295400"/>
            <a:ext cx="3822192" cy="3276600"/>
          </a:xfrm>
        </p:spPr>
        <p:txBody>
          <a:bodyPr>
            <a:normAutofit/>
          </a:bodyPr>
          <a:lstStyle/>
          <a:p>
            <a:pPr>
              <a:buFontTx/>
              <a:buChar char="-"/>
            </a:pPr>
            <a:r>
              <a:rPr lang="en-US" sz="2400" smtClean="0">
                <a:latin typeface="Times New Roman" pitchFamily="18" charset="0"/>
                <a:cs typeface="Times New Roman" pitchFamily="18" charset="0"/>
              </a:rPr>
              <a:t>Sợ chết khiếp, không dám nhúc nhích.</a:t>
            </a:r>
          </a:p>
          <a:p>
            <a:pPr>
              <a:buFontTx/>
              <a:buChar char="-"/>
            </a:pPr>
            <a:r>
              <a:rPr lang="en-US" sz="2400" smtClean="0">
                <a:latin typeface="Times New Roman" pitchFamily="18" charset="0"/>
                <a:cs typeface="Times New Roman" pitchFamily="18" charset="0"/>
              </a:rPr>
              <a:t>Hòa thuốc cho hổ cái, xoa bóp bụng cho hổ cái đẻ được.</a:t>
            </a:r>
          </a:p>
          <a:p>
            <a:pPr>
              <a:buFontTx/>
              <a:buChar char="-"/>
            </a:pPr>
            <a:endParaRPr lang="en-US" sz="2400" smtClean="0">
              <a:latin typeface="Times New Roman" pitchFamily="18" charset="0"/>
              <a:cs typeface="Times New Roman" pitchFamily="18" charset="0"/>
            </a:endParaRPr>
          </a:p>
          <a:p>
            <a:pPr marL="0" indent="0">
              <a:buNone/>
            </a:pPr>
            <a:r>
              <a:rPr lang="en-US" sz="2400" smtClean="0">
                <a:latin typeface="Times New Roman" pitchFamily="18" charset="0"/>
                <a:cs typeface="Times New Roman" pitchFamily="18" charset="0"/>
              </a:rPr>
              <a:t>=&gt; </a:t>
            </a:r>
            <a:r>
              <a:rPr lang="en-US" sz="2400" u="sng" smtClean="0">
                <a:latin typeface="Times New Roman" pitchFamily="18" charset="0"/>
                <a:cs typeface="Times New Roman" pitchFamily="18" charset="0"/>
              </a:rPr>
              <a:t>Tận tình </a:t>
            </a:r>
            <a:r>
              <a:rPr lang="en-US" sz="2400" smtClean="0">
                <a:latin typeface="Times New Roman" pitchFamily="18" charset="0"/>
                <a:cs typeface="Times New Roman" pitchFamily="18" charset="0"/>
              </a:rPr>
              <a:t>giúp đỡ hổ cái.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577703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barn(inVertical)">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barn(inVertical)">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barn(inVertical)">
                                      <p:cBhvr>
                                        <p:cTn id="43" dur="500"/>
                                        <p:tgtEl>
                                          <p:spTgt spid="1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barn(inVertical)">
                                      <p:cBhvr>
                                        <p:cTn id="48" dur="500"/>
                                        <p:tgtEl>
                                          <p:spTgt spid="1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xEl>
                                              <p:pRg st="3" end="3"/>
                                            </p:txEl>
                                          </p:spTgt>
                                        </p:tgtEl>
                                        <p:attrNameLst>
                                          <p:attrName>style.visibility</p:attrName>
                                        </p:attrNameLst>
                                      </p:cBhvr>
                                      <p:to>
                                        <p:strVal val="visible"/>
                                      </p:to>
                                    </p:set>
                                    <p:animEffect transition="in" filter="barn(inVertical)">
                                      <p:cBhvr>
                                        <p:cTn id="53" dur="500"/>
                                        <p:tgtEl>
                                          <p:spTgt spid="1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4">
                                            <p:txEl>
                                              <p:pRg st="4" end="4"/>
                                            </p:txEl>
                                          </p:spTgt>
                                        </p:tgtEl>
                                        <p:attrNameLst>
                                          <p:attrName>style.visibility</p:attrName>
                                        </p:attrNameLst>
                                      </p:cBhvr>
                                      <p:to>
                                        <p:strVal val="visible"/>
                                      </p:to>
                                    </p:set>
                                    <p:animEffect transition="in" filter="barn(inVertical)">
                                      <p:cBhvr>
                                        <p:cTn id="58" dur="500"/>
                                        <p:tgtEl>
                                          <p:spTgt spid="1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6">
                                            <p:txEl>
                                              <p:pRg st="3" end="3"/>
                                            </p:txEl>
                                          </p:spTgt>
                                        </p:tgtEl>
                                        <p:attrNameLst>
                                          <p:attrName>style.visibility</p:attrName>
                                        </p:attrNameLst>
                                      </p:cBhvr>
                                      <p:to>
                                        <p:strVal val="visible"/>
                                      </p:to>
                                    </p:set>
                                    <p:animEffect transition="in" filter="circle(in)">
                                      <p:cBhvr>
                                        <p:cTn id="63"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latin typeface="Times New Roman" pitchFamily="18" charset="0"/>
                <a:cs typeface="Times New Roman" pitchFamily="18" charset="0"/>
              </a:rPr>
              <a:t>Thảo luận nhóm </a:t>
            </a:r>
            <a:r>
              <a:rPr lang="en-US" sz="3200" smtClean="0">
                <a:latin typeface="Times New Roman" pitchFamily="18" charset="0"/>
                <a:cs typeface="Times New Roman" pitchFamily="18" charset="0"/>
              </a:rPr>
              <a:t>( 5 phút)</a:t>
            </a:r>
            <a:endParaRPr lang="en-US">
              <a:latin typeface="Times New Roman" pitchFamily="18" charset="0"/>
              <a:cs typeface="Times New Roman" pitchFamily="18" charset="0"/>
            </a:endParaRPr>
          </a:p>
        </p:txBody>
      </p:sp>
      <p:sp>
        <p:nvSpPr>
          <p:cNvPr id="8" name="Content Placeholder 7"/>
          <p:cNvSpPr>
            <a:spLocks noGrp="1"/>
          </p:cNvSpPr>
          <p:nvPr>
            <p:ph sz="quarter" idx="13"/>
          </p:nvPr>
        </p:nvSpPr>
        <p:spPr>
          <a:xfrm>
            <a:off x="676654" y="1524000"/>
            <a:ext cx="7857745" cy="2438400"/>
          </a:xfrm>
        </p:spPr>
        <p:txBody>
          <a:bodyPr>
            <a:normAutofit/>
          </a:bodyPr>
          <a:lstStyle/>
          <a:p>
            <a:r>
              <a:rPr lang="en-US" b="1" smtClean="0">
                <a:solidFill>
                  <a:srgbClr val="002060"/>
                </a:solidFill>
                <a:latin typeface="Times New Roman" pitchFamily="18" charset="0"/>
                <a:cs typeface="Times New Roman" pitchFamily="18" charset="0"/>
              </a:rPr>
              <a:t>Nhóm 1,2: </a:t>
            </a:r>
            <a:r>
              <a:rPr lang="en-US" smtClean="0">
                <a:solidFill>
                  <a:srgbClr val="002060"/>
                </a:solidFill>
                <a:latin typeface="Times New Roman" pitchFamily="18" charset="0"/>
                <a:cs typeface="Times New Roman" pitchFamily="18" charset="0"/>
              </a:rPr>
              <a:t>Em </a:t>
            </a:r>
            <a:r>
              <a:rPr lang="en-US">
                <a:solidFill>
                  <a:srgbClr val="002060"/>
                </a:solidFill>
                <a:latin typeface="Times New Roman" pitchFamily="18" charset="0"/>
                <a:cs typeface="Times New Roman" pitchFamily="18" charset="0"/>
              </a:rPr>
              <a:t>hãy cho biết ý nghĩa của hành động cúi đầu, vẫy đuôi  tiến biệt của con hổ? </a:t>
            </a:r>
            <a:endParaRPr lang="en-US" smtClean="0">
              <a:solidFill>
                <a:srgbClr val="002060"/>
              </a:solidFill>
              <a:latin typeface="Times New Roman" pitchFamily="18" charset="0"/>
              <a:cs typeface="Times New Roman" pitchFamily="18" charset="0"/>
            </a:endParaRPr>
          </a:p>
          <a:p>
            <a:r>
              <a:rPr lang="en-US" b="1" smtClean="0">
                <a:solidFill>
                  <a:srgbClr val="002060"/>
                </a:solidFill>
                <a:latin typeface="Times New Roman" pitchFamily="18" charset="0"/>
                <a:cs typeface="Times New Roman" pitchFamily="18" charset="0"/>
              </a:rPr>
              <a:t>Nhóm 3: </a:t>
            </a:r>
            <a:r>
              <a:rPr lang="en-US" smtClean="0">
                <a:solidFill>
                  <a:srgbClr val="002060"/>
                </a:solidFill>
                <a:latin typeface="Times New Roman" pitchFamily="18" charset="0"/>
                <a:cs typeface="Times New Roman" pitchFamily="18" charset="0"/>
              </a:rPr>
              <a:t>Từ </a:t>
            </a:r>
            <a:r>
              <a:rPr lang="en-US">
                <a:solidFill>
                  <a:srgbClr val="002060"/>
                </a:solidFill>
                <a:latin typeface="Times New Roman" pitchFamily="18" charset="0"/>
                <a:cs typeface="Times New Roman" pitchFamily="18" charset="0"/>
              </a:rPr>
              <a:t>đó nêu ra ý nghĩa của câu chuyện thứ nhất</a:t>
            </a:r>
            <a:r>
              <a:rPr lang="en-US" smtClean="0">
                <a:solidFill>
                  <a:srgbClr val="002060"/>
                </a:solidFill>
                <a:latin typeface="Times New Roman" pitchFamily="18" charset="0"/>
                <a:cs typeface="Times New Roman" pitchFamily="18" charset="0"/>
              </a:rPr>
              <a:t>?</a:t>
            </a:r>
          </a:p>
          <a:p>
            <a:r>
              <a:rPr lang="en-US" b="1" smtClean="0">
                <a:solidFill>
                  <a:srgbClr val="002060"/>
                </a:solidFill>
                <a:latin typeface="Times New Roman" pitchFamily="18" charset="0"/>
                <a:cs typeface="Times New Roman" pitchFamily="18" charset="0"/>
              </a:rPr>
              <a:t>Nhóm 4: </a:t>
            </a:r>
            <a:r>
              <a:rPr lang="en-US" smtClean="0">
                <a:solidFill>
                  <a:srgbClr val="002060"/>
                </a:solidFill>
                <a:latin typeface="Times New Roman" pitchFamily="18" charset="0"/>
                <a:cs typeface="Times New Roman" pitchFamily="18" charset="0"/>
              </a:rPr>
              <a:t>Chỉ ra biện pháp nghệ thuật trong câu chuyện này?</a:t>
            </a:r>
            <a:endParaRPr lang="en-US">
              <a:solidFill>
                <a:srgbClr val="002060"/>
              </a:solidFill>
              <a:latin typeface="Times New Roman" pitchFamily="18" charset="0"/>
              <a:cs typeface="Times New Roman" pitchFamily="18" charset="0"/>
            </a:endParaRPr>
          </a:p>
        </p:txBody>
      </p:sp>
      <p:sp>
        <p:nvSpPr>
          <p:cNvPr id="10" name="TextBox 9"/>
          <p:cNvSpPr txBox="1"/>
          <p:nvPr/>
        </p:nvSpPr>
        <p:spPr>
          <a:xfrm>
            <a:off x="741218" y="1981200"/>
            <a:ext cx="7924800" cy="4154984"/>
          </a:xfrm>
          <a:prstGeom prst="rect">
            <a:avLst/>
          </a:prstGeom>
          <a:noFill/>
        </p:spPr>
        <p:txBody>
          <a:bodyPr wrap="square" rtlCol="0">
            <a:spAutoFit/>
          </a:bodyPr>
          <a:lstStyle/>
          <a:p>
            <a:pPr marL="342900" indent="-342900">
              <a:buFontTx/>
              <a:buChar char="-"/>
            </a:pPr>
            <a:r>
              <a:rPr lang="en-US" sz="2400" smtClean="0">
                <a:latin typeface="Times New Roman" pitchFamily="18" charset="0"/>
                <a:cs typeface="Times New Roman" pitchFamily="18" charset="0"/>
              </a:rPr>
              <a:t>Hành động cúi đầu vẫy đuôi tiễn biệt là biểu tượng của sự đền ơn bằng tấm lòng chân thành; và sự thuần phục trước tấm lòng lương thiện.</a:t>
            </a:r>
          </a:p>
          <a:p>
            <a:pPr marL="342900" indent="-342900">
              <a:buFontTx/>
              <a:buChar char="-"/>
            </a:pPr>
            <a:endParaRPr lang="en-US" sz="2400" smtClean="0">
              <a:latin typeface="Times New Roman" pitchFamily="18" charset="0"/>
              <a:cs typeface="Times New Roman" pitchFamily="18" charset="0"/>
            </a:endParaRPr>
          </a:p>
          <a:p>
            <a:pPr marL="342900" indent="-342900">
              <a:buFontTx/>
              <a:buChar char="-"/>
            </a:pPr>
            <a:r>
              <a:rPr lang="en-US" sz="2400" smtClean="0">
                <a:latin typeface="Times New Roman" pitchFamily="18" charset="0"/>
                <a:cs typeface="Times New Roman" pitchFamily="18" charset="0"/>
              </a:rPr>
              <a:t>Ý nghĩa câu chuyện: + Biết lo lắng, quan tâm đến người khác; Biết ơn và đền ơn những ai giúp đỡ mình. Và sự đề ơn không chỉ bằng vật chất mà còn bằng cả tấm lòng chân thành. Đứng trước sự lương thiện thì cái ác cũng phải cúi đầu.</a:t>
            </a:r>
          </a:p>
          <a:p>
            <a:endParaRPr lang="en-US" sz="2400" smtClean="0">
              <a:latin typeface="Times New Roman" pitchFamily="18" charset="0"/>
              <a:cs typeface="Times New Roman" pitchFamily="18" charset="0"/>
            </a:endParaRPr>
          </a:p>
          <a:p>
            <a:pPr marL="342900" indent="-342900">
              <a:buFontTx/>
              <a:buChar char="-"/>
            </a:pPr>
            <a:r>
              <a:rPr lang="en-US" sz="2400" smtClean="0">
                <a:latin typeface="Times New Roman" pitchFamily="18" charset="0"/>
                <a:cs typeface="Times New Roman" pitchFamily="18" charset="0"/>
              </a:rPr>
              <a:t>Nghệ thuật: Nhân hóa.</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2882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8">
                                            <p:txEl>
                                              <p:pRg st="0" end="0"/>
                                            </p:txEl>
                                          </p:spTgt>
                                        </p:tgtEl>
                                      </p:cBhvr>
                                    </p:animEffect>
                                    <p:set>
                                      <p:cBhvr>
                                        <p:cTn id="28" dur="1" fill="hold">
                                          <p:stCondLst>
                                            <p:cond delay="499"/>
                                          </p:stCondLst>
                                        </p:cTn>
                                        <p:tgtEl>
                                          <p:spTgt spid="8">
                                            <p:txEl>
                                              <p:pRg st="0" end="0"/>
                                            </p:txEl>
                                          </p:spTgt>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8">
                                            <p:txEl>
                                              <p:pRg st="1" end="1"/>
                                            </p:txEl>
                                          </p:spTgt>
                                        </p:tgtEl>
                                      </p:cBhvr>
                                    </p:animEffect>
                                    <p:set>
                                      <p:cBhvr>
                                        <p:cTn id="31" dur="1" fill="hold">
                                          <p:stCondLst>
                                            <p:cond delay="499"/>
                                          </p:stCondLst>
                                        </p:cTn>
                                        <p:tgtEl>
                                          <p:spTgt spid="8">
                                            <p:txEl>
                                              <p:pRg st="1" end="1"/>
                                            </p:txEl>
                                          </p:spTgt>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8">
                                            <p:txEl>
                                              <p:pRg st="2" end="2"/>
                                            </p:txEl>
                                          </p:spTgt>
                                        </p:tgtEl>
                                      </p:cBhvr>
                                    </p:animEffect>
                                    <p:set>
                                      <p:cBhvr>
                                        <p:cTn id="34"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anim calcmode="lin" valueType="num">
                                      <p:cBhvr>
                                        <p:cTn id="4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barn(inVertical)">
                                      <p:cBhvr>
                                        <p:cTn id="46" dur="500"/>
                                        <p:tgtEl>
                                          <p:spTgt spid="1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wipe(down)">
                                      <p:cBhvr>
                                        <p:cTn id="51" dur="580">
                                          <p:stCondLst>
                                            <p:cond delay="0"/>
                                          </p:stCondLst>
                                        </p:cTn>
                                        <p:tgtEl>
                                          <p:spTgt spid="10">
                                            <p:txEl>
                                              <p:pRg st="4" end="4"/>
                                            </p:txEl>
                                          </p:spTgt>
                                        </p:tgtEl>
                                      </p:cBhvr>
                                    </p:animEffect>
                                    <p:anim calcmode="lin" valueType="num">
                                      <p:cBhvr>
                                        <p:cTn id="52"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xEl>
                                              <p:pRg st="4" end="4"/>
                                            </p:txEl>
                                          </p:spTgt>
                                        </p:tgtEl>
                                      </p:cBhvr>
                                      <p:to x="100000" y="60000"/>
                                    </p:animScale>
                                    <p:animScale>
                                      <p:cBhvr>
                                        <p:cTn id="58" dur="166" decel="50000">
                                          <p:stCondLst>
                                            <p:cond delay="676"/>
                                          </p:stCondLst>
                                        </p:cTn>
                                        <p:tgtEl>
                                          <p:spTgt spid="10">
                                            <p:txEl>
                                              <p:pRg st="4" end="4"/>
                                            </p:txEl>
                                          </p:spTgt>
                                        </p:tgtEl>
                                      </p:cBhvr>
                                      <p:to x="100000" y="100000"/>
                                    </p:animScale>
                                    <p:animScale>
                                      <p:cBhvr>
                                        <p:cTn id="59" dur="26">
                                          <p:stCondLst>
                                            <p:cond delay="1312"/>
                                          </p:stCondLst>
                                        </p:cTn>
                                        <p:tgtEl>
                                          <p:spTgt spid="10">
                                            <p:txEl>
                                              <p:pRg st="4" end="4"/>
                                            </p:txEl>
                                          </p:spTgt>
                                        </p:tgtEl>
                                      </p:cBhvr>
                                      <p:to x="100000" y="80000"/>
                                    </p:animScale>
                                    <p:animScale>
                                      <p:cBhvr>
                                        <p:cTn id="60" dur="166" decel="50000">
                                          <p:stCondLst>
                                            <p:cond delay="1338"/>
                                          </p:stCondLst>
                                        </p:cTn>
                                        <p:tgtEl>
                                          <p:spTgt spid="10">
                                            <p:txEl>
                                              <p:pRg st="4" end="4"/>
                                            </p:txEl>
                                          </p:spTgt>
                                        </p:tgtEl>
                                      </p:cBhvr>
                                      <p:to x="100000" y="100000"/>
                                    </p:animScale>
                                    <p:animScale>
                                      <p:cBhvr>
                                        <p:cTn id="61" dur="26">
                                          <p:stCondLst>
                                            <p:cond delay="1642"/>
                                          </p:stCondLst>
                                        </p:cTn>
                                        <p:tgtEl>
                                          <p:spTgt spid="10">
                                            <p:txEl>
                                              <p:pRg st="4" end="4"/>
                                            </p:txEl>
                                          </p:spTgt>
                                        </p:tgtEl>
                                      </p:cBhvr>
                                      <p:to x="100000" y="90000"/>
                                    </p:animScale>
                                    <p:animScale>
                                      <p:cBhvr>
                                        <p:cTn id="62" dur="166" decel="50000">
                                          <p:stCondLst>
                                            <p:cond delay="1668"/>
                                          </p:stCondLst>
                                        </p:cTn>
                                        <p:tgtEl>
                                          <p:spTgt spid="10">
                                            <p:txEl>
                                              <p:pRg st="4" end="4"/>
                                            </p:txEl>
                                          </p:spTgt>
                                        </p:tgtEl>
                                      </p:cBhvr>
                                      <p:to x="100000" y="100000"/>
                                    </p:animScale>
                                    <p:animScale>
                                      <p:cBhvr>
                                        <p:cTn id="63" dur="26">
                                          <p:stCondLst>
                                            <p:cond delay="1808"/>
                                          </p:stCondLst>
                                        </p:cTn>
                                        <p:tgtEl>
                                          <p:spTgt spid="10">
                                            <p:txEl>
                                              <p:pRg st="4" end="4"/>
                                            </p:txEl>
                                          </p:spTgt>
                                        </p:tgtEl>
                                      </p:cBhvr>
                                      <p:to x="100000" y="95000"/>
                                    </p:animScale>
                                    <p:animScale>
                                      <p:cBhvr>
                                        <p:cTn id="64" dur="166" decel="50000">
                                          <p:stCondLst>
                                            <p:cond delay="1834"/>
                                          </p:stCondLst>
                                        </p:cTn>
                                        <p:tgtEl>
                                          <p:spTgt spid="10">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421</TotalTime>
  <Words>1528</Words>
  <Application>Microsoft Office PowerPoint</Application>
  <PresentationFormat>On-screen Show (4:3)</PresentationFormat>
  <Paragraphs>148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Waveform</vt:lpstr>
      <vt:lpstr>Slide 1</vt:lpstr>
      <vt:lpstr>KIỂM TRA BÀI CŨ</vt:lpstr>
      <vt:lpstr>Slide 3</vt:lpstr>
      <vt:lpstr>I. Giới thiệu chung</vt:lpstr>
      <vt:lpstr>Slide 5</vt:lpstr>
      <vt:lpstr>II. Tìm hiểu văn bản.</vt:lpstr>
      <vt:lpstr>II. Tìm hiểu văn bản</vt:lpstr>
      <vt:lpstr>Hãy nêu những hành động của con hổ đực và những hành động của bà Trần?</vt:lpstr>
      <vt:lpstr>Thảo luận nhóm ( 5 phút)</vt:lpstr>
      <vt:lpstr>II. Tìm hiểu văn bản</vt:lpstr>
      <vt:lpstr>HhỔ</vt:lpstr>
      <vt:lpstr>II. Tìm hiểu văn bản.</vt:lpstr>
      <vt:lpstr>Hãy chỉ ra những từ, cụm từ trong văn bản diễn tả hành động của cổ và của bác tiều?</vt:lpstr>
      <vt:lpstr>Tìm các chi tiết nói về sự đền ơn của hai con hổ trong hai câu chuyện, rồi sau đó hãy so sánh hai cách đền ơn đó?</vt:lpstr>
      <vt:lpstr>II. Tìm hiểu văn bản</vt:lpstr>
      <vt:lpstr>Câu hỏi mở rộng</vt:lpstr>
      <vt:lpstr>Bài học rút ra từ câu chuyện này là gì?</vt:lpstr>
      <vt:lpstr>Slide 18</vt:lpstr>
      <vt:lpstr>IV. Luyện tập</vt:lpstr>
      <vt:lpstr>Slide 20</vt:lpstr>
      <vt:lpstr>HƯỚNG DẪN HỌC TẬP Ở NHÀ</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minh1082qn@yahoo.com</dc:creator>
  <cp:lastModifiedBy>Sony</cp:lastModifiedBy>
  <cp:revision>41</cp:revision>
  <dcterms:created xsi:type="dcterms:W3CDTF">2013-12-01T00:18:30Z</dcterms:created>
  <dcterms:modified xsi:type="dcterms:W3CDTF">2015-12-01T16:34:31Z</dcterms:modified>
</cp:coreProperties>
</file>